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7" r:id="rId3"/>
    <p:sldId id="278" r:id="rId4"/>
    <p:sldId id="307" r:id="rId5"/>
    <p:sldId id="309" r:id="rId6"/>
    <p:sldId id="328" r:id="rId7"/>
    <p:sldId id="329" r:id="rId8"/>
    <p:sldId id="310" r:id="rId9"/>
    <p:sldId id="311" r:id="rId10"/>
    <p:sldId id="315" r:id="rId11"/>
    <p:sldId id="330" r:id="rId12"/>
    <p:sldId id="317" r:id="rId13"/>
    <p:sldId id="318" r:id="rId14"/>
    <p:sldId id="320" r:id="rId15"/>
    <p:sldId id="322" r:id="rId16"/>
    <p:sldId id="331" r:id="rId17"/>
    <p:sldId id="323" r:id="rId18"/>
    <p:sldId id="324" r:id="rId19"/>
    <p:sldId id="267" r:id="rId20"/>
    <p:sldId id="327" r:id="rId21"/>
    <p:sldId id="305" r:id="rId22"/>
    <p:sldId id="261" r:id="rId23"/>
    <p:sldId id="264" r:id="rId24"/>
    <p:sldId id="304" r:id="rId25"/>
    <p:sldId id="294" r:id="rId26"/>
    <p:sldId id="291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F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fr-FR" sz="1800"/>
              <a:t>Coût d'atténuation marginal</a:t>
            </a:r>
          </a:p>
          <a:p>
            <a:pPr>
              <a:defRPr sz="1800"/>
            </a:pPr>
            <a:r>
              <a:rPr lang="fr-FR" sz="1800"/>
              <a:t>Marginal Abatement Cost (MAC) curve</a:t>
            </a:r>
          </a:p>
        </c:rich>
      </c:tx>
      <c:layout>
        <c:manualLayout>
          <c:xMode val="edge"/>
          <c:yMode val="edge"/>
          <c:x val="0.2845920597983216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374425800963583"/>
          <c:y val="0.11507783691608801"/>
          <c:w val="0.85961186838105996"/>
          <c:h val="0.83436152169575295"/>
        </c:manualLayout>
      </c:layout>
      <c:scatterChart>
        <c:scatterStyle val="lineMarker"/>
        <c:varyColors val="0"/>
        <c:ser>
          <c:idx val="0"/>
          <c:order val="0"/>
          <c:tx>
            <c:strRef>
              <c:f>'Calcul coordonnées'!$I$5</c:f>
              <c:strCache>
                <c:ptCount val="1"/>
                <c:pt idx="0">
                  <c:v>F. Localisation engrais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1.2376237623762377E-2"/>
                  <c:y val="4.5888749730406714E-2"/>
                </c:manualLayout>
              </c:layout>
              <c:tx>
                <c:rich>
                  <a:bodyPr/>
                  <a:lstStyle/>
                  <a:p>
                    <a:r>
                      <a:rPr lang="fr-FR"/>
                      <a:t>F. Localisation engrais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coordonnées'!$J$5:$J$8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0.66700000000000004</c:v>
                </c:pt>
                <c:pt idx="3">
                  <c:v>0.66700000000000004</c:v>
                </c:pt>
              </c:numCache>
            </c:numRef>
          </c:xVal>
          <c:yVal>
            <c:numRef>
              <c:f>'Calcul coordonnées'!$K$5:$K$8</c:f>
              <c:numCache>
                <c:formatCode>General</c:formatCode>
                <c:ptCount val="4"/>
                <c:pt idx="0">
                  <c:v>0</c:v>
                </c:pt>
                <c:pt idx="1">
                  <c:v>-670.4634155383801</c:v>
                </c:pt>
                <c:pt idx="2">
                  <c:v>-670.4634155383801</c:v>
                </c:pt>
                <c:pt idx="3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'Calcul coordonnées'!$I$9</c:f>
              <c:strCache>
                <c:ptCount val="1"/>
                <c:pt idx="0">
                  <c:v>E. Tracteurs bancs d'essai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1.100131666709978E-2"/>
                  <c:y val="0.105990078967183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E. Tracteurs bancs d'essai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coordonnées'!$J$9:$J$12</c:f>
              <c:numCache>
                <c:formatCode>General</c:formatCode>
                <c:ptCount val="4"/>
                <c:pt idx="0">
                  <c:v>0.66700000000000004</c:v>
                </c:pt>
                <c:pt idx="1">
                  <c:v>0.66700000000000004</c:v>
                </c:pt>
                <c:pt idx="2">
                  <c:v>1.2256</c:v>
                </c:pt>
                <c:pt idx="3">
                  <c:v>1.2256</c:v>
                </c:pt>
              </c:numCache>
            </c:numRef>
          </c:xVal>
          <c:yVal>
            <c:numRef>
              <c:f>'Calcul coordonnées'!$K$9:$K$12</c:f>
              <c:numCache>
                <c:formatCode>General</c:formatCode>
                <c:ptCount val="4"/>
                <c:pt idx="0">
                  <c:v>0</c:v>
                </c:pt>
                <c:pt idx="1">
                  <c:v>-431</c:v>
                </c:pt>
                <c:pt idx="2">
                  <c:v>-431</c:v>
                </c:pt>
                <c:pt idx="3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'Calcul coordonnées'!$I$13</c:f>
              <c:strCache>
                <c:ptCount val="1"/>
                <c:pt idx="0">
                  <c:v>E. Tracteurs éco-conduite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6.8756875687568759E-3"/>
                  <c:y val="0.10351946936474354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coordonnées'!$J$13:$J$16</c:f>
              <c:numCache>
                <c:formatCode>General</c:formatCode>
                <c:ptCount val="4"/>
                <c:pt idx="0">
                  <c:v>1.2256</c:v>
                </c:pt>
                <c:pt idx="1">
                  <c:v>1.2256</c:v>
                </c:pt>
                <c:pt idx="2">
                  <c:v>2.3419600000000003</c:v>
                </c:pt>
                <c:pt idx="3">
                  <c:v>2.3419600000000003</c:v>
                </c:pt>
              </c:numCache>
            </c:numRef>
          </c:xVal>
          <c:yVal>
            <c:numRef>
              <c:f>'Calcul coordonnées'!$K$13:$K$16</c:f>
              <c:numCache>
                <c:formatCode>General</c:formatCode>
                <c:ptCount val="4"/>
                <c:pt idx="0">
                  <c:v>0</c:v>
                </c:pt>
                <c:pt idx="1">
                  <c:v>-402</c:v>
                </c:pt>
                <c:pt idx="2">
                  <c:v>-402</c:v>
                </c:pt>
                <c:pt idx="3">
                  <c:v>0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'Calcul coordonnées'!$I$17</c:f>
              <c:strCache>
                <c:ptCount val="1"/>
                <c:pt idx="0">
                  <c:v>P. Durée de pâturage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1.1001100110011002E-2"/>
                  <c:y val="9.150601429506559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coordonnées'!$J$17:$J$20</c:f>
              <c:numCache>
                <c:formatCode>General</c:formatCode>
                <c:ptCount val="4"/>
                <c:pt idx="0">
                  <c:v>2.3419600000000003</c:v>
                </c:pt>
                <c:pt idx="1">
                  <c:v>2.3419600000000003</c:v>
                </c:pt>
                <c:pt idx="2">
                  <c:v>2.8434400000000002</c:v>
                </c:pt>
                <c:pt idx="3">
                  <c:v>2.8434400000000002</c:v>
                </c:pt>
              </c:numCache>
            </c:numRef>
          </c:xVal>
          <c:yVal>
            <c:numRef>
              <c:f>'Calcul coordonnées'!$K$17:$K$20</c:f>
              <c:numCache>
                <c:formatCode>General</c:formatCode>
                <c:ptCount val="4"/>
                <c:pt idx="0">
                  <c:v>0</c:v>
                </c:pt>
                <c:pt idx="1">
                  <c:v>-322</c:v>
                </c:pt>
                <c:pt idx="2">
                  <c:v>-322</c:v>
                </c:pt>
                <c:pt idx="3">
                  <c:v>0</c:v>
                </c:pt>
              </c:numCache>
            </c:numRef>
          </c:yVal>
          <c:smooth val="0"/>
        </c:ser>
        <c:ser>
          <c:idx val="5"/>
          <c:order val="4"/>
          <c:tx>
            <c:strRef>
              <c:f>'Calcul coordonnées'!$I$21</c:f>
              <c:strCache>
                <c:ptCount val="1"/>
                <c:pt idx="0">
                  <c:v>F. Ajustement dose (N2a)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5.5005500550055009E-3"/>
                  <c:y val="0.10118469693931219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coordonnées'!$J$21:$J$24</c:f>
              <c:numCache>
                <c:formatCode>General</c:formatCode>
                <c:ptCount val="4"/>
                <c:pt idx="0">
                  <c:v>2.8434400000000002</c:v>
                </c:pt>
                <c:pt idx="1">
                  <c:v>2.8434400000000002</c:v>
                </c:pt>
                <c:pt idx="2">
                  <c:v>4.1430870000000004</c:v>
                </c:pt>
                <c:pt idx="3">
                  <c:v>4.1430870000000004</c:v>
                </c:pt>
              </c:numCache>
            </c:numRef>
          </c:xVal>
          <c:yVal>
            <c:numRef>
              <c:f>'Calcul coordonnées'!$K$21:$K$24</c:f>
              <c:numCache>
                <c:formatCode>General</c:formatCode>
                <c:ptCount val="4"/>
                <c:pt idx="0">
                  <c:v>0</c:v>
                </c:pt>
                <c:pt idx="1">
                  <c:v>-181.72448637815648</c:v>
                </c:pt>
                <c:pt idx="2">
                  <c:v>-181.72448637815648</c:v>
                </c:pt>
                <c:pt idx="3">
                  <c:v>0</c:v>
                </c:pt>
              </c:numCache>
            </c:numRef>
          </c:yVal>
          <c:smooth val="0"/>
        </c:ser>
        <c:ser>
          <c:idx val="6"/>
          <c:order val="5"/>
          <c:tx>
            <c:strRef>
              <c:f>'Calcul coordonnées'!$I$25</c:f>
              <c:strCache>
                <c:ptCount val="1"/>
                <c:pt idx="0">
                  <c:v>L. Légumineuses prairies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1.3751483416058141E-2"/>
                  <c:y val="0.11072754240655046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coordonnées'!$J$25:$J$28</c:f>
              <c:numCache>
                <c:formatCode>General</c:formatCode>
                <c:ptCount val="4"/>
                <c:pt idx="0">
                  <c:v>4.1430870000000004</c:v>
                </c:pt>
                <c:pt idx="1">
                  <c:v>4.1430870000000004</c:v>
                </c:pt>
                <c:pt idx="2">
                  <c:v>4.5036990000000001</c:v>
                </c:pt>
                <c:pt idx="3">
                  <c:v>4.5036990000000001</c:v>
                </c:pt>
              </c:numCache>
            </c:numRef>
          </c:xVal>
          <c:yVal>
            <c:numRef>
              <c:f>'Calcul coordonnées'!$K$25:$K$28</c:f>
              <c:numCache>
                <c:formatCode>General</c:formatCode>
                <c:ptCount val="4"/>
                <c:pt idx="0">
                  <c:v>0</c:v>
                </c:pt>
                <c:pt idx="1">
                  <c:v>-158.81</c:v>
                </c:pt>
                <c:pt idx="2">
                  <c:v>-158.81</c:v>
                </c:pt>
                <c:pt idx="3">
                  <c:v>0</c:v>
                </c:pt>
              </c:numCache>
            </c:numRef>
          </c:yVal>
          <c:smooth val="0"/>
        </c:ser>
        <c:ser>
          <c:idx val="7"/>
          <c:order val="6"/>
          <c:tx>
            <c:strRef>
              <c:f>'Calcul coordonnées'!$I$29</c:f>
              <c:strCache>
                <c:ptCount val="1"/>
                <c:pt idx="0">
                  <c:v>P. Durée prairies temporaires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5.5005500550055009E-3"/>
                  <c:y val="0.12270694358784201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coordonnées'!$J$29:$J$32</c:f>
              <c:numCache>
                <c:formatCode>General</c:formatCode>
                <c:ptCount val="4"/>
                <c:pt idx="0">
                  <c:v>4.5036990000000001</c:v>
                </c:pt>
                <c:pt idx="1">
                  <c:v>4.5036990000000001</c:v>
                </c:pt>
                <c:pt idx="2">
                  <c:v>6.9500989999999998</c:v>
                </c:pt>
                <c:pt idx="3">
                  <c:v>6.9500989999999998</c:v>
                </c:pt>
              </c:numCache>
            </c:numRef>
          </c:xVal>
          <c:yVal>
            <c:numRef>
              <c:f>'Calcul coordonnées'!$K$29:$K$32</c:f>
              <c:numCache>
                <c:formatCode>General</c:formatCode>
                <c:ptCount val="4"/>
                <c:pt idx="0">
                  <c:v>0</c:v>
                </c:pt>
                <c:pt idx="1">
                  <c:v>-146</c:v>
                </c:pt>
                <c:pt idx="2">
                  <c:v>-146</c:v>
                </c:pt>
                <c:pt idx="3">
                  <c:v>0</c:v>
                </c:pt>
              </c:numCache>
            </c:numRef>
          </c:yVal>
          <c:smooth val="0"/>
        </c:ser>
        <c:ser>
          <c:idx val="8"/>
          <c:order val="7"/>
          <c:tx>
            <c:strRef>
              <c:f>'Calcul coordonnées'!$I$33</c:f>
              <c:strCache>
                <c:ptCount val="1"/>
                <c:pt idx="0">
                  <c:v>F. Ajustement dose (bilan)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1.1000991831466611E-2"/>
                  <c:y val="0.10592216037867924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coordonnées'!$J$33:$J$36</c:f>
              <c:numCache>
                <c:formatCode>General</c:formatCode>
                <c:ptCount val="4"/>
                <c:pt idx="0">
                  <c:v>6.9500989999999998</c:v>
                </c:pt>
                <c:pt idx="1">
                  <c:v>6.9500989999999998</c:v>
                </c:pt>
                <c:pt idx="2">
                  <c:v>10.280526</c:v>
                </c:pt>
                <c:pt idx="3">
                  <c:v>10.280526</c:v>
                </c:pt>
              </c:numCache>
            </c:numRef>
          </c:xVal>
          <c:yVal>
            <c:numRef>
              <c:f>'Calcul coordonnées'!$K$33:$K$36</c:f>
              <c:numCache>
                <c:formatCode>General</c:formatCode>
                <c:ptCount val="4"/>
                <c:pt idx="0">
                  <c:v>0</c:v>
                </c:pt>
                <c:pt idx="1">
                  <c:v>-94.774157136800994</c:v>
                </c:pt>
                <c:pt idx="2">
                  <c:v>-94.774157136800994</c:v>
                </c:pt>
                <c:pt idx="3">
                  <c:v>0</c:v>
                </c:pt>
              </c:numCache>
            </c:numRef>
          </c:yVal>
          <c:smooth val="0"/>
        </c:ser>
        <c:ser>
          <c:idx val="9"/>
          <c:order val="8"/>
          <c:tx>
            <c:strRef>
              <c:f>'Calcul coordonnées'!$I$37</c:f>
              <c:strCache>
                <c:ptCount val="1"/>
                <c:pt idx="0">
                  <c:v>F. Date apport azote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1.5138964683869962E-2"/>
                  <c:y val="-0.15365946868366587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coordonnées'!$J$37:$J$40</c:f>
              <c:numCache>
                <c:formatCode>General</c:formatCode>
                <c:ptCount val="4"/>
                <c:pt idx="0">
                  <c:v>10.280526</c:v>
                </c:pt>
                <c:pt idx="1">
                  <c:v>10.280526</c:v>
                </c:pt>
                <c:pt idx="2">
                  <c:v>10.545526000000001</c:v>
                </c:pt>
                <c:pt idx="3">
                  <c:v>10.545526000000001</c:v>
                </c:pt>
              </c:numCache>
            </c:numRef>
          </c:xVal>
          <c:yVal>
            <c:numRef>
              <c:f>'Calcul coordonnées'!$K$37:$K$40</c:f>
              <c:numCache>
                <c:formatCode>General</c:formatCode>
                <c:ptCount val="4"/>
                <c:pt idx="0">
                  <c:v>0</c:v>
                </c:pt>
                <c:pt idx="1">
                  <c:v>-94.774157136800937</c:v>
                </c:pt>
                <c:pt idx="2">
                  <c:v>-94.774157136800937</c:v>
                </c:pt>
                <c:pt idx="3">
                  <c:v>0</c:v>
                </c:pt>
              </c:numCache>
            </c:numRef>
          </c:yVal>
          <c:smooth val="0"/>
        </c:ser>
        <c:ser>
          <c:idx val="10"/>
          <c:order val="9"/>
          <c:tx>
            <c:strRef>
              <c:f>'Calcul coordonnées'!$I$41</c:f>
              <c:strCache>
                <c:ptCount val="1"/>
                <c:pt idx="0">
                  <c:v>AA. Alimentation azotée porcs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1.3720299195273858E-2"/>
                  <c:y val="0.12342434550318404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coordonnées'!$J$41:$J$44</c:f>
              <c:numCache>
                <c:formatCode>General</c:formatCode>
                <c:ptCount val="4"/>
                <c:pt idx="0">
                  <c:v>10.545526000000001</c:v>
                </c:pt>
                <c:pt idx="1">
                  <c:v>10.545526000000001</c:v>
                </c:pt>
                <c:pt idx="2">
                  <c:v>10.950951</c:v>
                </c:pt>
                <c:pt idx="3">
                  <c:v>10.950951</c:v>
                </c:pt>
              </c:numCache>
            </c:numRef>
          </c:xVal>
          <c:yVal>
            <c:numRef>
              <c:f>'Calcul coordonnées'!$K$41:$K$44</c:f>
              <c:numCache>
                <c:formatCode>General</c:formatCode>
                <c:ptCount val="4"/>
                <c:pt idx="0">
                  <c:v>0</c:v>
                </c:pt>
                <c:pt idx="1">
                  <c:v>-90.6</c:v>
                </c:pt>
                <c:pt idx="2">
                  <c:v>-90.6</c:v>
                </c:pt>
                <c:pt idx="3">
                  <c:v>0</c:v>
                </c:pt>
              </c:numCache>
            </c:numRef>
          </c:yVal>
          <c:smooth val="0"/>
        </c:ser>
        <c:ser>
          <c:idx val="11"/>
          <c:order val="10"/>
          <c:tx>
            <c:strRef>
              <c:f>'Calcul coordonnées'!$I$45</c:f>
              <c:strCache>
                <c:ptCount val="1"/>
                <c:pt idx="0">
                  <c:v>AA. Alimentation azotée vaches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6419033635647028E-2"/>
                  <c:y val="-0.1310094707647368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coordonnées'!$J$45:$J$48</c:f>
              <c:numCache>
                <c:formatCode>General</c:formatCode>
                <c:ptCount val="4"/>
                <c:pt idx="0">
                  <c:v>10.950951</c:v>
                </c:pt>
                <c:pt idx="1">
                  <c:v>10.950951</c:v>
                </c:pt>
                <c:pt idx="2">
                  <c:v>11.119845999999999</c:v>
                </c:pt>
                <c:pt idx="3">
                  <c:v>11.119845999999999</c:v>
                </c:pt>
              </c:numCache>
            </c:numRef>
          </c:xVal>
          <c:yVal>
            <c:numRef>
              <c:f>'Calcul coordonnées'!$K$45:$K$48</c:f>
              <c:numCache>
                <c:formatCode>General</c:formatCode>
                <c:ptCount val="4"/>
                <c:pt idx="0">
                  <c:v>0</c:v>
                </c:pt>
                <c:pt idx="1">
                  <c:v>-90.2</c:v>
                </c:pt>
                <c:pt idx="2">
                  <c:v>-90.2</c:v>
                </c:pt>
                <c:pt idx="3">
                  <c:v>0</c:v>
                </c:pt>
              </c:numCache>
            </c:numRef>
          </c:yVal>
          <c:smooth val="0"/>
        </c:ser>
        <c:ser>
          <c:idx val="12"/>
          <c:order val="11"/>
          <c:tx>
            <c:strRef>
              <c:f>'Calcul coordonnées'!$I$49</c:f>
              <c:strCache>
                <c:ptCount val="1"/>
                <c:pt idx="0">
                  <c:v>P. Désintensification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0972970246740902E-2"/>
                  <c:y val="0.133057723456238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coordonnées'!$J$49:$J$52</c:f>
              <c:numCache>
                <c:formatCode>General</c:formatCode>
                <c:ptCount val="4"/>
                <c:pt idx="0">
                  <c:v>11.119845999999999</c:v>
                </c:pt>
                <c:pt idx="1">
                  <c:v>11.119845999999999</c:v>
                </c:pt>
                <c:pt idx="2">
                  <c:v>11.427645999999999</c:v>
                </c:pt>
                <c:pt idx="3">
                  <c:v>11.427645999999999</c:v>
                </c:pt>
              </c:numCache>
            </c:numRef>
          </c:xVal>
          <c:yVal>
            <c:numRef>
              <c:f>'Calcul coordonnées'!$K$49:$K$52</c:f>
              <c:numCache>
                <c:formatCode>General</c:formatCode>
                <c:ptCount val="4"/>
                <c:pt idx="0">
                  <c:v>0</c:v>
                </c:pt>
                <c:pt idx="1">
                  <c:v>-66.739999999999995</c:v>
                </c:pt>
                <c:pt idx="2">
                  <c:v>-66.739999999999995</c:v>
                </c:pt>
                <c:pt idx="3">
                  <c:v>0</c:v>
                </c:pt>
              </c:numCache>
            </c:numRef>
          </c:yVal>
          <c:smooth val="0"/>
        </c:ser>
        <c:ser>
          <c:idx val="13"/>
          <c:order val="12"/>
          <c:tx>
            <c:strRef>
              <c:f>'Calcul coordonnées'!$I$53</c:f>
              <c:strCache>
                <c:ptCount val="1"/>
                <c:pt idx="0">
                  <c:v>P. Intensification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2.2016895499260263E-2"/>
                  <c:y val="-7.016219056382662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coordonnées'!$J$53:$J$56</c:f>
              <c:numCache>
                <c:formatCode>General</c:formatCode>
                <c:ptCount val="4"/>
                <c:pt idx="0">
                  <c:v>11.427645999999999</c:v>
                </c:pt>
                <c:pt idx="1">
                  <c:v>11.427645999999999</c:v>
                </c:pt>
                <c:pt idx="2">
                  <c:v>11.976766</c:v>
                </c:pt>
                <c:pt idx="3">
                  <c:v>11.976766</c:v>
                </c:pt>
              </c:numCache>
            </c:numRef>
          </c:xVal>
          <c:yVal>
            <c:numRef>
              <c:f>'Calcul coordonnées'!$K$53:$K$56</c:f>
              <c:numCache>
                <c:formatCode>General</c:formatCode>
                <c:ptCount val="4"/>
                <c:pt idx="0">
                  <c:v>0</c:v>
                </c:pt>
                <c:pt idx="1">
                  <c:v>-2.84</c:v>
                </c:pt>
                <c:pt idx="2">
                  <c:v>-2.84</c:v>
                </c:pt>
                <c:pt idx="3">
                  <c:v>0</c:v>
                </c:pt>
              </c:numCache>
            </c:numRef>
          </c:yVal>
          <c:smooth val="0"/>
        </c:ser>
        <c:ser>
          <c:idx val="14"/>
          <c:order val="13"/>
          <c:tx>
            <c:strRef>
              <c:f>'Calcul coordonnées'!$I$57</c:f>
              <c:strCache>
                <c:ptCount val="1"/>
                <c:pt idx="0">
                  <c:v>L. Légumineuses cultures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2.4758545083266293E-2"/>
                  <c:y val="0.10719097015719106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coordonnées'!$J$57:$J$60</c:f>
              <c:numCache>
                <c:formatCode>General</c:formatCode>
                <c:ptCount val="4"/>
                <c:pt idx="0">
                  <c:v>11.976766</c:v>
                </c:pt>
                <c:pt idx="1">
                  <c:v>11.976766</c:v>
                </c:pt>
                <c:pt idx="2">
                  <c:v>12.717768</c:v>
                </c:pt>
                <c:pt idx="3">
                  <c:v>12.717768</c:v>
                </c:pt>
              </c:numCache>
            </c:numRef>
          </c:xVal>
          <c:yVal>
            <c:numRef>
              <c:f>'Calcul coordonnées'!$K$57:$K$60</c:f>
              <c:numCache>
                <c:formatCode>General</c:formatCode>
                <c:ptCount val="4"/>
                <c:pt idx="0">
                  <c:v>0</c:v>
                </c:pt>
                <c:pt idx="1">
                  <c:v>-1.31</c:v>
                </c:pt>
                <c:pt idx="2">
                  <c:v>-1.31</c:v>
                </c:pt>
                <c:pt idx="3">
                  <c:v>0</c:v>
                </c:pt>
              </c:numCache>
            </c:numRef>
          </c:yVal>
          <c:smooth val="0"/>
        </c:ser>
        <c:ser>
          <c:idx val="15"/>
          <c:order val="14"/>
          <c:tx>
            <c:strRef>
              <c:f>'Calcul coordonnées'!$I$61</c:f>
              <c:strCache>
                <c:ptCount val="1"/>
                <c:pt idx="0">
                  <c:v>CI. Cultures intercalaires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0951586546369312E-2"/>
                  <c:y val="-0.10242445195078244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coordonnées'!$J$61:$J$64</c:f>
              <c:numCache>
                <c:formatCode>General</c:formatCode>
                <c:ptCount val="4"/>
                <c:pt idx="0">
                  <c:v>12.717768</c:v>
                </c:pt>
                <c:pt idx="1">
                  <c:v>12.717768</c:v>
                </c:pt>
                <c:pt idx="2">
                  <c:v>13.217549999999999</c:v>
                </c:pt>
                <c:pt idx="3">
                  <c:v>13.217549999999999</c:v>
                </c:pt>
              </c:numCache>
            </c:numRef>
          </c:xVal>
          <c:yVal>
            <c:numRef>
              <c:f>'Calcul coordonnées'!$K$61:$K$64</c:f>
              <c:numCache>
                <c:formatCode>General</c:formatCode>
                <c:ptCount val="4"/>
                <c:pt idx="0">
                  <c:v>0</c:v>
                </c:pt>
                <c:pt idx="1">
                  <c:v>2.64</c:v>
                </c:pt>
                <c:pt idx="2">
                  <c:v>2.64</c:v>
                </c:pt>
                <c:pt idx="3">
                  <c:v>0</c:v>
                </c:pt>
              </c:numCache>
            </c:numRef>
          </c:yVal>
          <c:smooth val="0"/>
        </c:ser>
        <c:ser>
          <c:idx val="16"/>
          <c:order val="15"/>
          <c:tx>
            <c:strRef>
              <c:f>'Calcul coordonnées'!$I$65</c:f>
              <c:strCache>
                <c:ptCount val="1"/>
                <c:pt idx="0">
                  <c:v>M. Méthanisation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10009580545757393"/>
                  <c:y val="-1.0109041366768689E-2"/>
                </c:manualLayout>
              </c:layout>
              <c:spPr/>
              <c:txPr>
                <a:bodyPr rot="0" vert="horz"/>
                <a:lstStyle/>
                <a:p>
                  <a:pPr algn="ctr">
                    <a:defRPr/>
                  </a:pPr>
                  <a:endParaRPr lang="fr-F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coordonnées'!$J$65:$J$68</c:f>
              <c:numCache>
                <c:formatCode>General</c:formatCode>
                <c:ptCount val="4"/>
                <c:pt idx="0">
                  <c:v>13.217549999999999</c:v>
                </c:pt>
                <c:pt idx="1">
                  <c:v>13.217549999999999</c:v>
                </c:pt>
                <c:pt idx="2">
                  <c:v>18.19755</c:v>
                </c:pt>
                <c:pt idx="3">
                  <c:v>18.19755</c:v>
                </c:pt>
              </c:numCache>
            </c:numRef>
          </c:xVal>
          <c:yVal>
            <c:numRef>
              <c:f>'Calcul coordonnées'!$K$65:$K$68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</c:numCache>
            </c:numRef>
          </c:yVal>
          <c:smooth val="0"/>
        </c:ser>
        <c:ser>
          <c:idx val="17"/>
          <c:order val="16"/>
          <c:tx>
            <c:strRef>
              <c:f>'Calcul coordonnées'!$I$69</c:f>
              <c:strCache>
                <c:ptCount val="1"/>
                <c:pt idx="0">
                  <c:v>AF. Agroforesterie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2504759889993652E-3"/>
                  <c:y val="-8.0344282339685935E-2"/>
                </c:manualLayout>
              </c:layout>
              <c:spPr/>
              <c:txPr>
                <a:bodyPr/>
                <a:lstStyle/>
                <a:p>
                  <a:pPr algn="ctr">
                    <a:defRPr sz="1400"/>
                  </a:pPr>
                  <a:endParaRPr lang="fr-F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coordonnées'!$J$69:$J$72</c:f>
              <c:numCache>
                <c:formatCode>General</c:formatCode>
                <c:ptCount val="4"/>
                <c:pt idx="0">
                  <c:v>18.19755</c:v>
                </c:pt>
                <c:pt idx="1">
                  <c:v>18.19755</c:v>
                </c:pt>
                <c:pt idx="2">
                  <c:v>23.888382999999997</c:v>
                </c:pt>
                <c:pt idx="3">
                  <c:v>23.888382999999997</c:v>
                </c:pt>
              </c:numCache>
            </c:numRef>
          </c:xVal>
          <c:yVal>
            <c:numRef>
              <c:f>'Calcul coordonnées'!$K$69:$K$72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15</c:v>
                </c:pt>
                <c:pt idx="3">
                  <c:v>0</c:v>
                </c:pt>
              </c:numCache>
            </c:numRef>
          </c:yVal>
          <c:smooth val="0"/>
        </c:ser>
        <c:ser>
          <c:idx val="18"/>
          <c:order val="17"/>
          <c:tx>
            <c:strRef>
              <c:f>'Calcul coordonnées'!$I$73</c:f>
              <c:strCache>
                <c:ptCount val="1"/>
                <c:pt idx="0">
                  <c:v>NL. Labour 1 an sur 5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9.6180582625191649E-3"/>
                  <c:y val="-1.191251861061226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coordonnées'!$J$73:$J$76</c:f>
              <c:numCache>
                <c:formatCode>General</c:formatCode>
                <c:ptCount val="4"/>
                <c:pt idx="0">
                  <c:v>23.888382999999997</c:v>
                </c:pt>
                <c:pt idx="1">
                  <c:v>23.888382999999997</c:v>
                </c:pt>
                <c:pt idx="2">
                  <c:v>28.088382999999997</c:v>
                </c:pt>
                <c:pt idx="3">
                  <c:v>28.088382999999997</c:v>
                </c:pt>
              </c:numCache>
            </c:numRef>
          </c:xVal>
          <c:yVal>
            <c:numRef>
              <c:f>'Calcul coordonnées'!$K$73:$K$76</c:f>
              <c:numCache>
                <c:formatCode>General</c:formatCode>
                <c:ptCount val="4"/>
                <c:pt idx="0">
                  <c:v>0</c:v>
                </c:pt>
                <c:pt idx="1">
                  <c:v>22</c:v>
                </c:pt>
                <c:pt idx="2">
                  <c:v>22</c:v>
                </c:pt>
                <c:pt idx="3">
                  <c:v>0</c:v>
                </c:pt>
              </c:numCache>
            </c:numRef>
          </c:yVal>
          <c:smooth val="0"/>
        </c:ser>
        <c:ser>
          <c:idx val="19"/>
          <c:order val="18"/>
          <c:tx>
            <c:strRef>
              <c:f>'Calcul coordonnées'!$I$77</c:f>
              <c:strCache>
                <c:ptCount val="1"/>
                <c:pt idx="0">
                  <c:v>GE. Lavage d'air effluents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2.1927364753765069E-2"/>
                  <c:y val="-0.10742280056928746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coordonnées'!$J$77:$J$80</c:f>
              <c:numCache>
                <c:formatCode>General</c:formatCode>
                <c:ptCount val="4"/>
                <c:pt idx="0">
                  <c:v>28.088382999999997</c:v>
                </c:pt>
                <c:pt idx="1">
                  <c:v>28.088382999999997</c:v>
                </c:pt>
                <c:pt idx="2">
                  <c:v>32.087989359999995</c:v>
                </c:pt>
                <c:pt idx="3">
                  <c:v>32.087989359999995</c:v>
                </c:pt>
              </c:numCache>
            </c:numRef>
          </c:xVal>
          <c:yVal>
            <c:numRef>
              <c:f>'Calcul coordonnées'!$K$77:$K$80</c:f>
              <c:numCache>
                <c:formatCode>General</c:formatCode>
                <c:ptCount val="4"/>
                <c:pt idx="0">
                  <c:v>0</c:v>
                </c:pt>
                <c:pt idx="1">
                  <c:v>71</c:v>
                </c:pt>
                <c:pt idx="2">
                  <c:v>71</c:v>
                </c:pt>
                <c:pt idx="3">
                  <c:v>0</c:v>
                </c:pt>
              </c:numCache>
            </c:numRef>
          </c:yVal>
          <c:smooth val="0"/>
        </c:ser>
        <c:ser>
          <c:idx val="20"/>
          <c:order val="19"/>
          <c:tx>
            <c:strRef>
              <c:f>'Calcul coordonnées'!$I$81</c:f>
              <c:strCache>
                <c:ptCount val="1"/>
                <c:pt idx="0">
                  <c:v>LA. Additif (nitrate)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1.2363234766354455E-2"/>
                  <c:y val="-8.317191103348686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coordonnées'!$J$81:$J$84</c:f>
              <c:numCache>
                <c:formatCode>General</c:formatCode>
                <c:ptCount val="4"/>
                <c:pt idx="0">
                  <c:v>32.087989359999995</c:v>
                </c:pt>
                <c:pt idx="1">
                  <c:v>32.087989359999995</c:v>
                </c:pt>
                <c:pt idx="2">
                  <c:v>32.552989359999998</c:v>
                </c:pt>
                <c:pt idx="3">
                  <c:v>32.552989359999998</c:v>
                </c:pt>
              </c:numCache>
            </c:numRef>
          </c:xVal>
          <c:yVal>
            <c:numRef>
              <c:f>'Calcul coordonnées'!$K$81:$K$84</c:f>
              <c:numCache>
                <c:formatCode>General</c:formatCode>
                <c:ptCount val="4"/>
                <c:pt idx="0">
                  <c:v>0</c:v>
                </c:pt>
                <c:pt idx="1">
                  <c:v>111</c:v>
                </c:pt>
                <c:pt idx="2">
                  <c:v>111</c:v>
                </c:pt>
                <c:pt idx="3">
                  <c:v>0</c:v>
                </c:pt>
              </c:numCache>
            </c:numRef>
          </c:yVal>
          <c:smooth val="0"/>
        </c:ser>
        <c:ser>
          <c:idx val="21"/>
          <c:order val="20"/>
          <c:tx>
            <c:strRef>
              <c:f>'Calcul coordonnées'!$I$85</c:f>
              <c:strCache>
                <c:ptCount val="1"/>
                <c:pt idx="0">
                  <c:v>CI. Cultures intermédiaires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7.4410957353665555E-5"/>
                  <c:y val="-0.10814512313553624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coordonnées'!$J$85:$J$88</c:f>
              <c:numCache>
                <c:formatCode>General</c:formatCode>
                <c:ptCount val="4"/>
                <c:pt idx="0">
                  <c:v>32.552989359999998</c:v>
                </c:pt>
                <c:pt idx="1">
                  <c:v>32.552989359999998</c:v>
                </c:pt>
                <c:pt idx="2">
                  <c:v>33.985309359999995</c:v>
                </c:pt>
                <c:pt idx="3">
                  <c:v>33.985309359999995</c:v>
                </c:pt>
              </c:numCache>
            </c:numRef>
          </c:xVal>
          <c:yVal>
            <c:numRef>
              <c:f>'Calcul coordonnées'!$K$85:$K$88</c:f>
              <c:numCache>
                <c:formatCode>General</c:formatCode>
                <c:ptCount val="4"/>
                <c:pt idx="0">
                  <c:v>0</c:v>
                </c:pt>
                <c:pt idx="1">
                  <c:v>152</c:v>
                </c:pt>
                <c:pt idx="2">
                  <c:v>152</c:v>
                </c:pt>
                <c:pt idx="3">
                  <c:v>0</c:v>
                </c:pt>
              </c:numCache>
            </c:numRef>
          </c:yVal>
          <c:smooth val="0"/>
        </c:ser>
        <c:ser>
          <c:idx val="22"/>
          <c:order val="21"/>
          <c:tx>
            <c:strRef>
              <c:f>'Calcul coordonnées'!$I$89</c:f>
              <c:strCache>
                <c:ptCount val="1"/>
                <c:pt idx="0">
                  <c:v>F. Formes d'azote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2.1842801938659236E-2"/>
                  <c:y val="-8.324700015114339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coordonnées'!$J$89:$J$92</c:f>
              <c:numCache>
                <c:formatCode>General</c:formatCode>
                <c:ptCount val="4"/>
                <c:pt idx="0">
                  <c:v>33.985309359999995</c:v>
                </c:pt>
                <c:pt idx="1">
                  <c:v>33.985309359999995</c:v>
                </c:pt>
                <c:pt idx="2">
                  <c:v>34.325309359999999</c:v>
                </c:pt>
                <c:pt idx="3">
                  <c:v>34.325309359999999</c:v>
                </c:pt>
              </c:numCache>
            </c:numRef>
          </c:xVal>
          <c:yVal>
            <c:numRef>
              <c:f>'Calcul coordonnées'!$K$89:$K$92</c:f>
              <c:numCache>
                <c:formatCode>General</c:formatCode>
                <c:ptCount val="4"/>
                <c:pt idx="0">
                  <c:v>0</c:v>
                </c:pt>
                <c:pt idx="1">
                  <c:v>153.52959683113522</c:v>
                </c:pt>
                <c:pt idx="2">
                  <c:v>153.52959683113522</c:v>
                </c:pt>
                <c:pt idx="3">
                  <c:v>0</c:v>
                </c:pt>
              </c:numCache>
            </c:numRef>
          </c:yVal>
          <c:smooth val="0"/>
        </c:ser>
        <c:ser>
          <c:idx val="25"/>
          <c:order val="22"/>
          <c:tx>
            <c:strRef>
              <c:f>'Calcul coordonnées'!$I$93</c:f>
              <c:strCache>
                <c:ptCount val="1"/>
                <c:pt idx="0">
                  <c:v>LA. Lipides insaturés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3.5539602019096408E-2"/>
                  <c:y val="-9.1041018926511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coordonnées'!$J$93:$J$96</c:f>
              <c:numCache>
                <c:formatCode>General</c:formatCode>
                <c:ptCount val="4"/>
                <c:pt idx="0">
                  <c:v>34.325309359999999</c:v>
                </c:pt>
                <c:pt idx="1">
                  <c:v>34.325309359999999</c:v>
                </c:pt>
                <c:pt idx="2">
                  <c:v>36.205309360000001</c:v>
                </c:pt>
                <c:pt idx="3">
                  <c:v>36.205309360000001</c:v>
                </c:pt>
              </c:numCache>
            </c:numRef>
          </c:xVal>
          <c:yVal>
            <c:numRef>
              <c:f>'Calcul coordonnées'!$K$93:$K$96</c:f>
              <c:numCache>
                <c:formatCode>General</c:formatCode>
                <c:ptCount val="4"/>
                <c:pt idx="0">
                  <c:v>0</c:v>
                </c:pt>
                <c:pt idx="1">
                  <c:v>221</c:v>
                </c:pt>
                <c:pt idx="2">
                  <c:v>221</c:v>
                </c:pt>
                <c:pt idx="3">
                  <c:v>0</c:v>
                </c:pt>
              </c:numCache>
            </c:numRef>
          </c:yVal>
          <c:smooth val="0"/>
        </c:ser>
        <c:ser>
          <c:idx val="26"/>
          <c:order val="23"/>
          <c:tx>
            <c:strRef>
              <c:f>'Calcul coordonnées'!$I$97</c:f>
              <c:strCache>
                <c:ptCount val="1"/>
                <c:pt idx="0">
                  <c:v>AF. Haies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1.5104495479423123E-2"/>
                  <c:y val="-8.444864821418028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 sz="1400"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coordonnées'!$J$97:$J$100</c:f>
              <c:numCache>
                <c:formatCode>General</c:formatCode>
                <c:ptCount val="4"/>
                <c:pt idx="0">
                  <c:v>36.205309360000001</c:v>
                </c:pt>
                <c:pt idx="1">
                  <c:v>36.205309360000001</c:v>
                </c:pt>
                <c:pt idx="2">
                  <c:v>36.657091360000003</c:v>
                </c:pt>
                <c:pt idx="3">
                  <c:v>36.657091360000003</c:v>
                </c:pt>
              </c:numCache>
            </c:numRef>
          </c:xVal>
          <c:yVal>
            <c:numRef>
              <c:f>'Calcul coordonnées'!$K$97:$K$100</c:f>
              <c:numCache>
                <c:formatCode>General</c:formatCode>
                <c:ptCount val="4"/>
                <c:pt idx="0">
                  <c:v>0</c:v>
                </c:pt>
                <c:pt idx="1">
                  <c:v>264</c:v>
                </c:pt>
                <c:pt idx="2">
                  <c:v>264</c:v>
                </c:pt>
                <c:pt idx="3">
                  <c:v>0</c:v>
                </c:pt>
              </c:numCache>
            </c:numRef>
          </c:yVal>
          <c:smooth val="0"/>
        </c:ser>
        <c:ser>
          <c:idx val="27"/>
          <c:order val="24"/>
          <c:tx>
            <c:strRef>
              <c:f>'Calcul coordonnées'!$I$101</c:f>
              <c:strCache>
                <c:ptCount val="1"/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2.3604722676992108E-5"/>
                  <c:y val="-8.647247121500489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coordonnées'!$J$101:$J$104</c:f>
              <c:numCache>
                <c:formatCode>General</c:formatCode>
                <c:ptCount val="4"/>
                <c:pt idx="0">
                  <c:v>36.657091360000003</c:v>
                </c:pt>
                <c:pt idx="1">
                  <c:v>36.657091360000003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coordonnées'!$K$101:$K$104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28"/>
          <c:order val="25"/>
          <c:tx>
            <c:strRef>
              <c:f>'Calcul coordonnées'!$I$105</c:f>
              <c:strCache>
                <c:ptCount val="1"/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1.9181868974299004E-2"/>
                  <c:y val="-4.311297945037024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txPr>
              <a:bodyPr rot="-5400000" vert="horz"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coordonnées'!$J$105:$J$108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coordonnées'!$K$105:$K$108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29"/>
          <c:order val="26"/>
          <c:tx>
            <c:strRef>
              <c:f>'Calcul coordonnées'!$I$109</c:f>
              <c:strCache>
                <c:ptCount val="1"/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1.3167608995289388E-2"/>
                  <c:y val="-9.6149122910564877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/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coordonnées'!$J$109:$J$112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coordonnées'!$K$109:$K$112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30"/>
          <c:order val="27"/>
          <c:tx>
            <c:strRef>
              <c:f>'Calcul coordonnées'!$I$113</c:f>
              <c:strCache>
                <c:ptCount val="1"/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1.2371660467420963E-2"/>
                  <c:y val="-1.006081574819815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coordonnées'!$J$113:$J$116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coordonnées'!$K$113:$K$116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31"/>
          <c:order val="28"/>
          <c:tx>
            <c:strRef>
              <c:f>'Calcul coordonnées'!$I$117</c:f>
              <c:strCache>
                <c:ptCount val="1"/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1.0984241149576007E-2"/>
                  <c:y val="-7.6864083980642227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coordonnées'!$J$117:$J$120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coordonnées'!$K$117:$K$120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32"/>
          <c:order val="29"/>
          <c:tx>
            <c:strRef>
              <c:f>'Calcul coordonnées'!$I$121</c:f>
              <c:strCache>
                <c:ptCount val="1"/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1.2306422331998277E-2"/>
                  <c:y val="1.7337305212348671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coordonnées'!$J$121:$J$124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coordonnées'!$K$121:$K$124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33"/>
          <c:order val="30"/>
          <c:tx>
            <c:strRef>
              <c:f>'Calcul coordonnées'!$I$125</c:f>
              <c:strCache>
                <c:ptCount val="1"/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4.6679238260922247E-2"/>
                  <c:y val="-7.76959166895457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coordonnées'!$J$125:$J$128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coordonnées'!$K$125:$K$128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23"/>
          <c:order val="31"/>
          <c:tx>
            <c:strRef>
              <c:f>'Calcul coordonnées'!$I$129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4.6840090877201888E-2"/>
                  <c:y val="-8.721475545559115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coordonnées'!$J$129:$J$132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coordonnées'!$K$129:$K$132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24"/>
          <c:order val="32"/>
          <c:tx>
            <c:strRef>
              <c:f>'Calcul coordonnées'!$I$133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5149671228532127E-2"/>
                  <c:y val="-0.10861360973849878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coordonnées'!$J$133:$J$136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coordonnées'!$K$133:$K$136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34"/>
          <c:order val="33"/>
          <c:tx>
            <c:strRef>
              <c:f>'Calcul coordonnées'!$I$137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4.6859506301552563E-2"/>
                  <c:y val="-9.667579124916440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coordonnées'!$J$137:$J$140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coordonnées'!$K$137:$K$140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35"/>
          <c:order val="34"/>
          <c:tx>
            <c:strRef>
              <c:f>'Calcul coordonnées'!$I$141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4.6860265563957337E-2"/>
                  <c:y val="-1.220207813476315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coordonnées'!$J$141:$J$144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coordonnées'!$K$141:$K$144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36"/>
          <c:order val="35"/>
          <c:tx>
            <c:strRef>
              <c:f>'Calcul coordonnées'!$I$145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4.821912833638882E-2"/>
                  <c:y val="-9.612179184640279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coordonnées'!$J$145:$J$148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coordonnées'!$K$145:$K$148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37"/>
          <c:order val="36"/>
          <c:tx>
            <c:strRef>
              <c:f>'Calcul coordonnées'!$I$149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4.8214681228017996E-2"/>
                  <c:y val="-1.137127206177151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spPr>
              <a:ln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coordonnées'!$J$149:$J$152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coordonnées'!$K$149:$K$152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38"/>
          <c:order val="37"/>
          <c:tx>
            <c:strRef>
              <c:f>'Calcul coordonnées'!$I$153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2.0661265490851111E-2"/>
                  <c:y val="-0.12089869126810077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coordonnées'!$J$153:$J$156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coordonnées'!$K$153:$K$156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39"/>
          <c:order val="38"/>
          <c:tx>
            <c:strRef>
              <c:f>'Calcul coordonnées'!$I$157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3793086243314965E-2"/>
                  <c:y val="-0.13805916057315581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spPr>
              <a:ln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coordonnées'!$J$157:$J$160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coordonnées'!$K$157:$K$160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40"/>
          <c:order val="39"/>
          <c:tx>
            <c:strRef>
              <c:f>'Calcul coordonnées'!$I$161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4.1385224363125273E-3"/>
                  <c:y val="-9.667579124916440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coordonnées'!$J$161:$J$164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coordonnées'!$K$161:$K$164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41"/>
          <c:order val="40"/>
          <c:tx>
            <c:strRef>
              <c:f>'Calcul coordonnées'!$I$165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3.1580392695317865E-2"/>
                  <c:y val="-1.711700696906712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coordonnées'!$J$165:$J$168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coordonnées'!$K$165:$K$168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42"/>
          <c:order val="41"/>
          <c:tx>
            <c:strRef>
              <c:f>'Calcul coordonnées'!$I$169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3.2953453247288204E-2"/>
                  <c:y val="-9.781146839466927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coordonnées'!$J$169:$J$172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coordonnées'!$K$169:$K$172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43"/>
          <c:order val="42"/>
          <c:tx>
            <c:strRef>
              <c:f>'Calcul coordonnées'!$I$173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3.4326513799258544E-2"/>
                  <c:y val="-9.781146839466927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coordonnées'!$J$173:$J$176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coordonnées'!$K$173:$K$176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44"/>
          <c:order val="43"/>
          <c:tx>
            <c:strRef>
              <c:f>'Calcul coordonnées'!$I$177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3.4326513799258544E-2"/>
                  <c:y val="-3.178872722826751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coordonnées'!$J$177:$J$180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coordonnées'!$K$177:$K$180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45"/>
          <c:order val="44"/>
          <c:tx>
            <c:strRef>
              <c:f>'Calcul coordonnées'!$I$181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4326513799258544E-2"/>
                  <c:y val="-0.14182662917227046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coordonnées'!$J$181:$J$184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coordonnées'!$K$181:$K$184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46"/>
          <c:order val="45"/>
          <c:tx>
            <c:strRef>
              <c:f>'Calcul coordonnées'!$I$189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4326513799258544E-2"/>
                  <c:y val="-0.14916248930187065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coordonnées'!$J$189:$J$192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coordonnées'!$K$189:$K$192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48"/>
          <c:order val="46"/>
          <c:tx>
            <c:strRef>
              <c:f>'Calcul coordonnées'!$I$193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3.2953453247288204E-2"/>
                  <c:y val="-9.781146839466927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coordonnées'!$J$193:$J$196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coordonnées'!$K$193:$K$196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47"/>
          <c:order val="47"/>
          <c:tx>
            <c:strRef>
              <c:f>'Calcul coordonnées'!$I$197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1.0984484415762736E-2"/>
                  <c:y val="-9.781146839466927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coordonnées'!$J$197:$J$200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coordonnées'!$K$197:$K$200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49"/>
          <c:order val="48"/>
          <c:tx>
            <c:strRef>
              <c:f>'Calcul coordonnées'!$I$201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4326513799258544E-2"/>
                  <c:y val="-0.15649834943147084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coordonnées'!$J$201:$J$204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coordonnées'!$K$201:$K$204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50"/>
          <c:order val="49"/>
          <c:tx>
            <c:strRef>
              <c:f>'Calcul coordonnées'!$I$205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7849787175614446E-2"/>
                  <c:y val="-0.17850592982027144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coordonnées'!$J$205:$J$208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coordonnées'!$K$205:$K$208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51"/>
          <c:order val="50"/>
          <c:tx>
            <c:strRef>
              <c:f>'Calcul coordonnées'!$I$209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3.4326621914262535E-2"/>
                  <c:y val="-9.781146839466927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coordonnées'!$J$209:$J$212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coordonnées'!$K$209:$K$212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52"/>
          <c:order val="51"/>
          <c:tx>
            <c:strRef>
              <c:f>'Calcul coordonnées'!$I$213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1.510366607167366E-2"/>
                  <c:y val="-2.934344051840078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coordonnées'!$J$213:$J$216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coordonnées'!$K$213:$K$216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53"/>
          <c:order val="52"/>
          <c:tx>
            <c:strRef>
              <c:f>'Calcul coordonnées'!$I$217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1.0984484415762634E-2"/>
                  <c:y val="-9.781146839466927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coordonnées'!$J$217:$J$220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coordonnées'!$K$217:$K$220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54"/>
          <c:order val="53"/>
          <c:tx>
            <c:strRef>
              <c:f>'Calcul coordonnées'!$I$221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2953453247288204E-2"/>
                  <c:y val="-0.19806822349920525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coordonnées'!$J$221:$J$224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coordonnées'!$K$221:$K$224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55"/>
          <c:order val="54"/>
          <c:tx>
            <c:strRef>
              <c:f>'Calcul coordonnées'!$I$225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4326621914262639E-2"/>
                  <c:y val="-0.17850592982027141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coordonnées'!$J$225:$J$228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coordonnées'!$K$225:$K$228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56"/>
          <c:order val="55"/>
          <c:tx>
            <c:strRef>
              <c:f>'Calcul coordonnées'!$I$229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1.2357544967733078E-2"/>
                  <c:y val="-1.222643354933365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coordonnées'!$J$229:$J$232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coordonnées'!$K$229:$K$232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3"/>
          <c:order val="56"/>
          <c:tx>
            <c:strRef>
              <c:f>'Calcul coordonnées'!$I$185</c:f>
              <c:strCache>
                <c:ptCount val="1"/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1.0984484415762736E-2"/>
                  <c:y val="-4.646044748746790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'Calcul coordonnées'!$J$185:$J$188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'Calcul coordonnées'!$K$185:$K$188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57"/>
          <c:order val="57"/>
          <c:tx>
            <c:strRef>
              <c:f>'C:\Users\lpardon\AppData\Local\Microsoft\Windows\Temporary Internet Files\Content.Outlook\C5K8244E\[types d''actions.xlsx]Feuil1'!$C$1:$C$4</c:f>
              <c:strCache>
                <c:ptCount val="1"/>
                <c:pt idx="0">
                  <c:v>Echelle visée Echelle de l'itinéraire technique. Pas de modification du système de culture ou d'élevage. Echelle du système de culture ou d'élevage. Pas de modification des productions.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'C:\Users\lpardon\AppData\Local\Microsoft\Windows\Temporary Internet Files\Content.Outlook\C5K8244E\[types d''actions.xlsx]Feuil1'!$A$5:$B$5</c:f>
              <c:strCache>
                <c:ptCount val="2"/>
                <c:pt idx="0">
                  <c:v>Complexification des systèmes</c:v>
                </c:pt>
                <c:pt idx="1">
                  <c:v>Productions (ex. changement des rotations, production d'énergie, etc.)</c:v>
                </c:pt>
              </c:strCache>
            </c:strRef>
          </c:xVal>
          <c:yVal>
            <c:numRef>
              <c:f>'C:\Users\lpardon\AppData\Local\Microsoft\Windows\Temporary Internet Files\Content.Outlook\C5K8244E\[types d''actions.xlsx]Feuil1'!$C$5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58"/>
          <c:order val="58"/>
          <c:tx>
            <c:strRef>
              <c:f>'C:\Users\lpardon\AppData\Local\Microsoft\Windows\Temporary Internet Files\Content.Outlook\C5K8244E\[types d''actions.xlsx]Feuil1'!$C$1:$C$4</c:f>
              <c:strCache>
                <c:ptCount val="1"/>
                <c:pt idx="0">
                  <c:v>Echelle visée Echelle de l'itinéraire technique. Pas de modification du système de culture ou d'élevage. Echelle du système de culture ou d'élevage. Pas de modification des productions.</c:v>
                </c:pt>
              </c:strCache>
            </c:strRef>
          </c:tx>
          <c:marker>
            <c:symbol val="none"/>
          </c:marker>
          <c:dLbls>
            <c:delete val="1"/>
          </c:dLbls>
          <c:xVal>
            <c:strRef>
              <c:f>'C:\Users\lpardon\AppData\Local\Microsoft\Windows\Temporary Internet Files\Content.Outlook\C5K8244E\[types d''actions.xlsx]Feuil1'!$A$5:$B$5</c:f>
              <c:strCache>
                <c:ptCount val="2"/>
                <c:pt idx="0">
                  <c:v>Complexification des systèmes</c:v>
                </c:pt>
                <c:pt idx="1">
                  <c:v>Productions (ex. changement des rotations, production d'énergie, etc.)</c:v>
                </c:pt>
              </c:strCache>
            </c:strRef>
          </c:xVal>
          <c:yVal>
            <c:numRef>
              <c:f>'C:\Users\lpardon\AppData\Local\Microsoft\Windows\Temporary Internet Files\Content.Outlook\C5K8244E\[types d''actions.xlsx]Feuil1'!$C$5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2736896"/>
        <c:axId val="22738816"/>
      </c:scatterChart>
      <c:valAx>
        <c:axId val="22736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fr-FR" sz="1800"/>
                  <a:t>Atténuation annuelle</a:t>
                </a:r>
              </a:p>
              <a:p>
                <a:pPr>
                  <a:defRPr sz="1800"/>
                </a:pPr>
                <a:r>
                  <a:rPr lang="fr-FR" sz="1800"/>
                  <a:t>(Tg CO2e évités)</a:t>
                </a:r>
              </a:p>
            </c:rich>
          </c:tx>
          <c:layout>
            <c:manualLayout>
              <c:xMode val="edge"/>
              <c:yMode val="edge"/>
              <c:x val="0.46769887844831742"/>
              <c:y val="0.82040958658663132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spPr>
          <a:ln w="9525">
            <a:solidFill>
              <a:schemeClr val="tx1"/>
            </a:solidFill>
          </a:ln>
        </c:spPr>
        <c:crossAx val="22738816"/>
        <c:crosses val="autoZero"/>
        <c:crossBetween val="midCat"/>
      </c:valAx>
      <c:valAx>
        <c:axId val="22738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fr-FR" sz="1800"/>
                  <a:t>Coût annuel</a:t>
                </a:r>
              </a:p>
              <a:p>
                <a:pPr>
                  <a:defRPr sz="1800"/>
                </a:pPr>
                <a:r>
                  <a:rPr lang="fr-FR" sz="1800"/>
                  <a:t>(€ / Mg CO2e évités)</a:t>
                </a:r>
              </a:p>
            </c:rich>
          </c:tx>
          <c:layout>
            <c:manualLayout>
              <c:xMode val="edge"/>
              <c:yMode val="edge"/>
              <c:x val="7.0241374531153904E-3"/>
              <c:y val="0.3831075117803257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22736896"/>
        <c:crosses val="autoZero"/>
        <c:crossBetween val="midCat"/>
        <c:minorUnit val="50"/>
      </c:valAx>
    </c:plotArea>
    <c:plotVisOnly val="1"/>
    <c:dispBlanksAs val="gap"/>
    <c:showDLblsOverMax val="0"/>
  </c:chart>
  <c:spPr>
    <a:solidFill>
      <a:schemeClr val="accent4"/>
    </a:solidFill>
    <a:ln>
      <a:solidFill>
        <a:schemeClr val="tx1"/>
      </a:solidFill>
    </a:ln>
  </c:spPr>
  <c:txPr>
    <a:bodyPr/>
    <a:lstStyle/>
    <a:p>
      <a:pPr algn="ctr">
        <a:defRPr lang="fr-FR" sz="800" b="0" i="0" u="none" strike="noStrike" kern="1200" baseline="0">
          <a:solidFill>
            <a:schemeClr val="bg1"/>
          </a:solidFill>
          <a:latin typeface="+mn-lt"/>
          <a:ea typeface="+mn-ea"/>
          <a:cs typeface="+mn-cs"/>
        </a:defRPr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0.89983</cdr:x>
      <cdr:y>0.20488</cdr:y>
    </cdr:from>
    <cdr:to>
      <cdr:x>0.90782</cdr:x>
      <cdr:y>0.39227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102868" y="1152127"/>
          <a:ext cx="72008" cy="1053831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47BF7-1144-4031-99CA-1C19100D8258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0425E-4B60-46A9-A138-F96DC4706C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3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Revenir</a:t>
            </a:r>
            <a:r>
              <a:rPr lang="en-US" dirty="0" smtClean="0"/>
              <a:t> </a:t>
            </a:r>
            <a:r>
              <a:rPr lang="en-US" dirty="0" err="1" smtClean="0"/>
              <a:t>vers</a:t>
            </a:r>
            <a:r>
              <a:rPr lang="en-US" dirty="0" smtClean="0"/>
              <a:t> le passé?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425E-4B60-46A9-A138-F96DC4706C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46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Mécanisation</a:t>
            </a:r>
            <a:r>
              <a:rPr lang="en-US" dirty="0" smtClean="0"/>
              <a:t> : </a:t>
            </a:r>
            <a:r>
              <a:rPr lang="en-US" dirty="0" err="1" smtClean="0"/>
              <a:t>graal</a:t>
            </a:r>
            <a:r>
              <a:rPr lang="en-US" dirty="0" smtClean="0"/>
              <a:t> de </a:t>
            </a:r>
            <a:r>
              <a:rPr lang="en-US" dirty="0" err="1" smtClean="0"/>
              <a:t>l’agriculture</a:t>
            </a:r>
            <a:r>
              <a:rPr lang="en-US" dirty="0" smtClean="0"/>
              <a:t> </a:t>
            </a:r>
            <a:r>
              <a:rPr lang="en-US" dirty="0" err="1" smtClean="0"/>
              <a:t>contemporaine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425E-4B60-46A9-A138-F96DC4706C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60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Trop </a:t>
            </a:r>
            <a:r>
              <a:rPr lang="en-US" dirty="0" err="1" smtClean="0"/>
              <a:t>cartésien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425E-4B60-46A9-A138-F96DC4706C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6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arbres</a:t>
            </a:r>
            <a:r>
              <a:rPr lang="en-US" dirty="0" smtClean="0"/>
              <a:t> </a:t>
            </a:r>
            <a:r>
              <a:rPr lang="en-US" dirty="0" err="1" smtClean="0"/>
              <a:t>ont-ils</a:t>
            </a:r>
            <a:r>
              <a:rPr lang="en-US" dirty="0" smtClean="0"/>
              <a:t> La </a:t>
            </a:r>
            <a:r>
              <a:rPr lang="en-US" dirty="0" err="1" smtClean="0"/>
              <a:t>réponse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425E-4B60-46A9-A138-F96DC4706C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2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L’arbre</a:t>
            </a:r>
            <a:r>
              <a:rPr lang="en-US" dirty="0" smtClean="0"/>
              <a:t> </a:t>
            </a:r>
            <a:r>
              <a:rPr lang="en-US" dirty="0" err="1" smtClean="0"/>
              <a:t>complique</a:t>
            </a:r>
            <a:r>
              <a:rPr lang="en-US" dirty="0" smtClean="0"/>
              <a:t> la vie.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425E-4B60-46A9-A138-F96DC4706C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8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51AA1B-114E-45FF-800F-E81586DDC65B}" type="slidenum">
              <a:rPr lang="fr-FR">
                <a:latin typeface="Calibri" pitchFamily="34" charset="0"/>
                <a:cs typeface="Calibri" pitchFamily="34" charset="0"/>
              </a:rPr>
              <a:pPr eaLnBrk="1" hangingPunct="1"/>
              <a:t>5</a:t>
            </a:fld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3972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Des cultures à l’ombre… au bon moment (remplissage du grain)</a:t>
            </a:r>
          </a:p>
        </p:txBody>
      </p:sp>
      <p:sp>
        <p:nvSpPr>
          <p:cNvPr id="83973" name="Text Box 3"/>
          <p:cNvSpPr txBox="1">
            <a:spLocks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712AED8-5AAE-496F-95F2-2225E18F559F}" type="slidenum">
              <a:rPr lang="fr-FR" sz="1200" b="1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pPr algn="r" eaLnBrk="1" hangingPunct="1"/>
              <a:t>5</a:t>
            </a:fld>
            <a:endParaRPr lang="fr-FR" sz="1200" b="1">
              <a:solidFill>
                <a:srgbClr val="000000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7760" cy="4113719"/>
          </a:xfrm>
        </p:spPr>
        <p:txBody>
          <a:bodyPr wrap="square" lIns="91440" tIns="91440" rIns="91440" bIns="45720" anchor="t" anchorCtr="0">
            <a:spAutoFit/>
          </a:bodyPr>
          <a:lstStyle/>
          <a:p>
            <a:pPr marL="0" lvl="0" indent="0">
              <a:spcBef>
                <a:spcPts val="448"/>
              </a:spcBef>
            </a:pPr>
            <a:r>
              <a:rPr lang="en-US" sz="1800">
                <a:ea typeface="SimSun" pitchFamily="2"/>
              </a:rPr>
              <a:t>Rendements absolus (à gauche) et relatif (à droite) du blé agroforestier</a:t>
            </a:r>
          </a:p>
          <a:p>
            <a:pPr marL="0" lvl="0" indent="0">
              <a:spcBef>
                <a:spcPts val="448"/>
              </a:spcBef>
            </a:pPr>
            <a:r>
              <a:rPr lang="en-US" sz="1800">
                <a:ea typeface="SimSun" pitchFamily="2"/>
              </a:rPr>
              <a:t>On voit bien la réduction de la variabilité interannuelle</a:t>
            </a:r>
          </a:p>
        </p:txBody>
      </p:sp>
      <p:sp>
        <p:nvSpPr>
          <p:cNvPr id="4" name="Forme libre 3"/>
          <p:cNvSpPr/>
          <p:nvPr/>
        </p:nvSpPr>
        <p:spPr>
          <a:xfrm>
            <a:off x="0" y="0"/>
            <a:ext cx="144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D5A99B3-44B9-4E45-9EA9-40C9DC9CC882}" type="slidenum">
              <a:t>6</a:t>
            </a:fld>
            <a:endParaRPr lang="en-US" sz="1800" b="0" i="0" u="none" strike="noStrike" kern="1200">
              <a:ln>
                <a:noFill/>
              </a:ln>
              <a:solidFill>
                <a:srgbClr val="000000"/>
              </a:solidFill>
              <a:latin typeface="+mn-lt" pitchFamily="18"/>
              <a:ea typeface="+mn-ea" pitchFamily="2"/>
              <a:cs typeface="+mn-e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39" cy="4114799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</a:pPr>
            <a:fld id="{CF0158D4-E2BD-4CE5-8688-D5A9DDC6116F}" type="slidenum">
              <a:rPr lang="fr-FR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eaLnBrk="1" hangingPunct="1">
                <a:buSzPct val="100000"/>
              </a:pPr>
              <a:t>14</a:t>
            </a:fld>
            <a:endParaRPr lang="fr-FR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Proposer des choses trop </a:t>
            </a:r>
            <a:r>
              <a:rPr lang="en-US" dirty="0" err="1" smtClean="0"/>
              <a:t>compliquées</a:t>
            </a:r>
            <a:r>
              <a:rPr lang="en-US" dirty="0" smtClean="0"/>
              <a:t>… qui </a:t>
            </a:r>
            <a:r>
              <a:rPr lang="en-US" dirty="0" err="1" smtClean="0"/>
              <a:t>nécessitent</a:t>
            </a:r>
            <a:r>
              <a:rPr lang="en-US" dirty="0" smtClean="0"/>
              <a:t> un </a:t>
            </a:r>
            <a:r>
              <a:rPr lang="en-US" dirty="0" err="1" smtClean="0"/>
              <a:t>soutien</a:t>
            </a:r>
            <a:r>
              <a:rPr lang="en-US" dirty="0" smtClean="0"/>
              <a:t> public permanent?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425E-4B60-46A9-A138-F96DC4706C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9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EBED29-EEDA-4BC1-AE98-E99C178E8C80}" type="slidenum">
              <a:rPr lang="en-GB">
                <a:latin typeface="Calibri" pitchFamily="34" charset="0"/>
                <a:cs typeface="Calibri" pitchFamily="34" charset="0"/>
              </a:rPr>
              <a:pPr eaLnBrk="1" hangingPunct="1"/>
              <a:t>20</a:t>
            </a:fld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Regarder</a:t>
            </a:r>
            <a:r>
              <a:rPr lang="en-US" baseline="0" dirty="0" smtClean="0"/>
              <a:t> par le petit bout de la lorgnette… </a:t>
            </a:r>
            <a:r>
              <a:rPr lang="en-US" baseline="0" dirty="0" err="1" smtClean="0"/>
              <a:t>l’arbre</a:t>
            </a:r>
            <a:r>
              <a:rPr lang="en-US" baseline="0" dirty="0" smtClean="0"/>
              <a:t> cache la </a:t>
            </a:r>
            <a:r>
              <a:rPr lang="en-US" baseline="0" dirty="0" err="1" smtClean="0"/>
              <a:t>forêt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Difficle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d’avoir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unrecul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l’ensemble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filières</a:t>
            </a:r>
            <a:r>
              <a:rPr lang="en-US" baseline="0" dirty="0" smtClean="0"/>
              <a:t> .</a:t>
            </a:r>
            <a:r>
              <a:rPr lang="en-US" baseline="0" dirty="0" err="1" smtClean="0"/>
              <a:t>décepton</a:t>
            </a:r>
            <a:r>
              <a:rPr lang="en-US" baseline="0" dirty="0" smtClean="0"/>
              <a:t>, des </a:t>
            </a:r>
            <a:r>
              <a:rPr lang="en-US" baseline="0" dirty="0" err="1" smtClean="0"/>
              <a:t>porteurs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projets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425E-4B60-46A9-A138-F96DC4706C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2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3D0-F1DF-4BE1-9EFF-C991C1907F29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4EA2-CBC9-40ED-B65D-69BA64952D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7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3D0-F1DF-4BE1-9EFF-C991C1907F29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4EA2-CBC9-40ED-B65D-69BA64952D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1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3D0-F1DF-4BE1-9EFF-C991C1907F29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4EA2-CBC9-40ED-B65D-69BA64952D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1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3D0-F1DF-4BE1-9EFF-C991C1907F29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4EA2-CBC9-40ED-B65D-69BA64952D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6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3D0-F1DF-4BE1-9EFF-C991C1907F29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4EA2-CBC9-40ED-B65D-69BA64952D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3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3D0-F1DF-4BE1-9EFF-C991C1907F29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4EA2-CBC9-40ED-B65D-69BA64952D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1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3D0-F1DF-4BE1-9EFF-C991C1907F29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4EA2-CBC9-40ED-B65D-69BA64952D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4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3D0-F1DF-4BE1-9EFF-C991C1907F29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4EA2-CBC9-40ED-B65D-69BA64952D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3D0-F1DF-4BE1-9EFF-C991C1907F29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4EA2-CBC9-40ED-B65D-69BA64952D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0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3D0-F1DF-4BE1-9EFF-C991C1907F29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4EA2-CBC9-40ED-B65D-69BA64952D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3D0-F1DF-4BE1-9EFF-C991C1907F29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4EA2-CBC9-40ED-B65D-69BA64952D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573D0-F1DF-4BE1-9EFF-C991C1907F29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54EA2-CBC9-40ED-B65D-69BA64952D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7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368" y="332656"/>
            <a:ext cx="9106272" cy="1470025"/>
          </a:xfrm>
        </p:spPr>
        <p:txBody>
          <a:bodyPr>
            <a:normAutofit/>
          </a:bodyPr>
          <a:lstStyle/>
          <a:p>
            <a:r>
              <a:rPr lang="fr-FR" sz="7200" dirty="0" smtClean="0">
                <a:solidFill>
                  <a:srgbClr val="46FC28"/>
                </a:solidFill>
              </a:rPr>
              <a:t>Agroforesterie </a:t>
            </a:r>
            <a:r>
              <a:rPr lang="fr-FR" sz="7200" baseline="30000" dirty="0" smtClean="0">
                <a:solidFill>
                  <a:srgbClr val="46FC28"/>
                </a:solidFill>
              </a:rPr>
              <a:t>+++</a:t>
            </a:r>
            <a:endParaRPr lang="en-US" sz="7200" baseline="30000" dirty="0">
              <a:solidFill>
                <a:srgbClr val="46FC28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20072" y="6117469"/>
            <a:ext cx="37444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 smtClean="0">
                <a:solidFill>
                  <a:schemeClr val="bg1"/>
                </a:solidFill>
              </a:rPr>
              <a:t>Christian </a:t>
            </a:r>
            <a:r>
              <a:rPr lang="fr-FR" sz="1050" dirty="0" err="1" smtClean="0">
                <a:solidFill>
                  <a:schemeClr val="bg1"/>
                </a:solidFill>
              </a:rPr>
              <a:t>Dupraz</a:t>
            </a:r>
            <a:r>
              <a:rPr lang="fr-FR" sz="1050" dirty="0" smtClean="0">
                <a:solidFill>
                  <a:schemeClr val="bg1"/>
                </a:solidFill>
              </a:rPr>
              <a:t>, INRA </a:t>
            </a:r>
            <a:r>
              <a:rPr lang="fr-FR" sz="1050" dirty="0" smtClean="0">
                <a:solidFill>
                  <a:schemeClr val="bg1"/>
                </a:solidFill>
              </a:rPr>
              <a:t>Montpellier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93409"/>
            <a:ext cx="1080000" cy="4472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355396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4" descr="E:\Documents and Settings\Images INRA\Best-off\Arthus-Bertrand\F001197912C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98" y="433088"/>
            <a:ext cx="6209537" cy="405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noyersarazin - c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41148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5448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075287"/>
              </p:ext>
            </p:extLst>
          </p:nvPr>
        </p:nvGraphicFramePr>
        <p:xfrm>
          <a:off x="69533" y="908722"/>
          <a:ext cx="9004935" cy="5623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716016" y="3068963"/>
            <a:ext cx="1080120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20134938">
            <a:off x="5462372" y="4132343"/>
            <a:ext cx="2983261" cy="600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107287" tIns="53643" rIns="107287" bIns="53643">
            <a:spAutoFit/>
          </a:bodyPr>
          <a:lstStyle/>
          <a:p>
            <a:pPr>
              <a:defRPr/>
            </a:pPr>
            <a:r>
              <a:rPr lang="fr-FR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Etudes en cours </a:t>
            </a:r>
          </a:p>
        </p:txBody>
      </p:sp>
    </p:spTree>
    <p:extLst>
      <p:ext uri="{BB962C8B-B14F-4D97-AF65-F5344CB8AC3E}">
        <p14:creationId xmlns:p14="http://schemas.microsoft.com/office/powerpoint/2010/main" val="27328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Images INRA\Images compressées pour envoi par mail\images pour le site INTERNET SAFE\Photos SAFE\115-1525_IMG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476672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5" descr="C:\DOCUME~1\ADMINI~1\LOCALS~1\Temp\npo00006c.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4187825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3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~1\ADMINI~1\LOCALS~1\Temp\npo00006e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2" b="-3734"/>
          <a:stretch>
            <a:fillRect/>
          </a:stretch>
        </p:blipFill>
        <p:spPr bwMode="auto">
          <a:xfrm>
            <a:off x="395536" y="548680"/>
            <a:ext cx="5003800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846" y="3284984"/>
            <a:ext cx="570388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0454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2" name="Groupe 11"/>
          <p:cNvGrpSpPr>
            <a:grpSpLocks/>
          </p:cNvGrpSpPr>
          <p:nvPr/>
        </p:nvGrpSpPr>
        <p:grpSpPr bwMode="auto">
          <a:xfrm>
            <a:off x="2978248" y="404664"/>
            <a:ext cx="5805488" cy="3262312"/>
            <a:chOff x="1547664" y="1988840"/>
            <a:chExt cx="5437424" cy="3470620"/>
          </a:xfrm>
        </p:grpSpPr>
        <p:pic>
          <p:nvPicPr>
            <p:cNvPr id="430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988840"/>
              <a:ext cx="5437424" cy="3468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016" name="ZoneTexte 5"/>
            <p:cNvSpPr txBox="1">
              <a:spLocks noChangeArrowheads="1"/>
            </p:cNvSpPr>
            <p:nvPr/>
          </p:nvSpPr>
          <p:spPr bwMode="auto">
            <a:xfrm>
              <a:off x="3796793" y="5054903"/>
              <a:ext cx="1368152" cy="387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059" tIns="39530" rIns="79059" bIns="3953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000" b="1">
                  <a:latin typeface="Calibri" pitchFamily="34" charset="0"/>
                  <a:cs typeface="Calibri" pitchFamily="34" charset="0"/>
                </a:rPr>
                <a:t>Agriculture</a:t>
              </a:r>
            </a:p>
          </p:txBody>
        </p:sp>
        <p:sp>
          <p:nvSpPr>
            <p:cNvPr id="43017" name="ZoneTexte 7"/>
            <p:cNvSpPr txBox="1">
              <a:spLocks noChangeArrowheads="1"/>
            </p:cNvSpPr>
            <p:nvPr/>
          </p:nvSpPr>
          <p:spPr bwMode="auto">
            <a:xfrm>
              <a:off x="2123728" y="5071851"/>
              <a:ext cx="1584176" cy="387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059" tIns="39530" rIns="79059" bIns="3953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000" b="1">
                  <a:latin typeface="Calibri" pitchFamily="34" charset="0"/>
                  <a:cs typeface="Calibri" pitchFamily="34" charset="0"/>
                </a:rPr>
                <a:t>Agroforestry</a:t>
              </a:r>
            </a:p>
          </p:txBody>
        </p:sp>
        <p:sp>
          <p:nvSpPr>
            <p:cNvPr id="43018" name="ZoneTexte 8"/>
            <p:cNvSpPr txBox="1">
              <a:spLocks noChangeArrowheads="1"/>
            </p:cNvSpPr>
            <p:nvPr/>
          </p:nvSpPr>
          <p:spPr bwMode="auto">
            <a:xfrm>
              <a:off x="5416274" y="5054602"/>
              <a:ext cx="1459982" cy="387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059" tIns="39530" rIns="79059" bIns="3953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000" b="1">
                  <a:latin typeface="Calibri" pitchFamily="34" charset="0"/>
                  <a:cs typeface="Calibri" pitchFamily="34" charset="0"/>
                </a:rPr>
                <a:t>Forestry</a:t>
              </a:r>
            </a:p>
          </p:txBody>
        </p:sp>
        <p:sp>
          <p:nvSpPr>
            <p:cNvPr id="43019" name="ZoneTexte 9"/>
            <p:cNvSpPr txBox="1">
              <a:spLocks noChangeArrowheads="1"/>
            </p:cNvSpPr>
            <p:nvPr/>
          </p:nvSpPr>
          <p:spPr bwMode="auto">
            <a:xfrm>
              <a:off x="2051720" y="2132856"/>
              <a:ext cx="4680519" cy="387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059" tIns="39530" rIns="79059" bIns="3953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000" b="1">
                  <a:latin typeface="Calibri" pitchFamily="34" charset="0"/>
                  <a:cs typeface="Calibri" pitchFamily="34" charset="0"/>
                </a:rPr>
                <a:t>Average nitrate leaching</a:t>
              </a:r>
            </a:p>
          </p:txBody>
        </p:sp>
      </p:grp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1" y="4005064"/>
            <a:ext cx="6911975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 rot="20134938">
            <a:off x="6059503" y="5683852"/>
            <a:ext cx="260667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Etudes en cours 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433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3160"/>
            <a:ext cx="6120680" cy="651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7013"/>
            <a:ext cx="367665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Imag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" b="9286"/>
          <a:stretch>
            <a:fillRect/>
          </a:stretch>
        </p:blipFill>
        <p:spPr bwMode="auto">
          <a:xfrm>
            <a:off x="192088" y="40481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22098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1" name="Picture 2" descr="lierre_biodiv.jpg                                              00351852Tamari                         C0173FB0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29892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71"/>
          <a:stretch>
            <a:fillRect/>
          </a:stretch>
        </p:blipFill>
        <p:spPr bwMode="auto">
          <a:xfrm>
            <a:off x="-34925" y="2708275"/>
            <a:ext cx="300831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327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4" name="Picture 2" descr="Image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4428971"/>
            <a:ext cx="203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ZoneTexte 9"/>
          <p:cNvSpPr txBox="1">
            <a:spLocks noChangeArrowheads="1"/>
          </p:cNvSpPr>
          <p:nvPr/>
        </p:nvSpPr>
        <p:spPr bwMode="auto">
          <a:xfrm>
            <a:off x="250825" y="6292850"/>
            <a:ext cx="87280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59" tIns="39530" rIns="79059" bIns="395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 smtClean="0">
                <a:latin typeface="Calibri" pitchFamily="34" charset="0"/>
                <a:cs typeface="Calibri" pitchFamily="34" charset="0"/>
              </a:rPr>
              <a:t>Réduction de la fragmentation des habitats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biodiv_trognes.jpg                                             000BB0DDiMac_int_Sys                   C3621A8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63000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9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568952" cy="1470025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Vers</a:t>
            </a:r>
            <a:r>
              <a:rPr lang="en-US" sz="2800" dirty="0" smtClean="0">
                <a:solidFill>
                  <a:schemeClr val="bg1"/>
                </a:solidFill>
              </a:rPr>
              <a:t> la </a:t>
            </a:r>
            <a:r>
              <a:rPr lang="en-US" sz="2800" dirty="0" err="1" smtClean="0">
                <a:solidFill>
                  <a:schemeClr val="bg1"/>
                </a:solidFill>
              </a:rPr>
              <a:t>réduction</a:t>
            </a:r>
            <a:r>
              <a:rPr lang="en-US" sz="2800" dirty="0" smtClean="0">
                <a:solidFill>
                  <a:schemeClr val="bg1"/>
                </a:solidFill>
              </a:rPr>
              <a:t> de </a:t>
            </a:r>
            <a:r>
              <a:rPr lang="en-US" sz="2800" dirty="0" err="1" smtClean="0">
                <a:solidFill>
                  <a:schemeClr val="bg1"/>
                </a:solidFill>
              </a:rPr>
              <a:t>l’emploi</a:t>
            </a:r>
            <a:r>
              <a:rPr lang="en-US" sz="2800" dirty="0" smtClean="0">
                <a:solidFill>
                  <a:schemeClr val="bg1"/>
                </a:solidFill>
              </a:rPr>
              <a:t> des pesticides </a:t>
            </a:r>
            <a:r>
              <a:rPr lang="en-US" sz="2800" dirty="0" smtClean="0">
                <a:solidFill>
                  <a:schemeClr val="bg1"/>
                </a:solidFill>
              </a:rPr>
              <a:t>et </a:t>
            </a:r>
            <a:r>
              <a:rPr lang="en-US" sz="2800" dirty="0" err="1" smtClean="0">
                <a:solidFill>
                  <a:schemeClr val="bg1"/>
                </a:solidFill>
              </a:rPr>
              <a:t>engrais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agroforesterie</a:t>
            </a:r>
            <a:r>
              <a:rPr lang="en-US" sz="2800" dirty="0" smtClean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 rot="20134938">
            <a:off x="6123737" y="4512112"/>
            <a:ext cx="2386872" cy="70788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à étudier!</a:t>
            </a:r>
            <a:endParaRPr lang="fr-FR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1" y="3861048"/>
            <a:ext cx="4211960" cy="28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357312"/>
            <a:ext cx="64770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7" y="0"/>
            <a:ext cx="9097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npo0000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51" y="908720"/>
            <a:ext cx="54070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28600" y="5734050"/>
            <a:ext cx="63805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Cette</a:t>
            </a:r>
            <a:r>
              <a:rPr lang="en-GB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plantation de </a:t>
            </a:r>
            <a:r>
              <a:rPr lang="en-GB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noyers</a:t>
            </a:r>
            <a:r>
              <a:rPr lang="en-GB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GB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156 </a:t>
            </a:r>
            <a:r>
              <a:rPr lang="en-GB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arbres</a:t>
            </a:r>
            <a:r>
              <a:rPr lang="en-GB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/ha</a:t>
            </a:r>
            <a:r>
              <a:rPr lang="en-GB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GB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est</a:t>
            </a:r>
            <a:r>
              <a:rPr lang="en-GB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évaluée</a:t>
            </a:r>
            <a:r>
              <a:rPr lang="en-GB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à 120 K€ de bois par hectare</a:t>
            </a:r>
            <a:endParaRPr lang="en-GB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0134938">
            <a:off x="6976119" y="5380106"/>
            <a:ext cx="1795876" cy="70788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Prouvé </a:t>
            </a:r>
            <a:endParaRPr lang="fr-FR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813"/>
            <a:ext cx="9144000" cy="59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29"/>
            <a:ext cx="9144000" cy="60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79" y="1066799"/>
            <a:ext cx="27622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ctrTitle"/>
          </p:nvPr>
        </p:nvSpPr>
        <p:spPr>
          <a:xfrm>
            <a:off x="395288" y="3175"/>
            <a:ext cx="7772400" cy="1143000"/>
          </a:xfrm>
        </p:spPr>
        <p:txBody>
          <a:bodyPr/>
          <a:lstStyle/>
          <a:p>
            <a:r>
              <a:rPr lang="en-US" sz="2800" dirty="0" err="1" smtClean="0"/>
              <a:t>Paysage</a:t>
            </a:r>
            <a:r>
              <a:rPr lang="en-US" sz="2800" dirty="0" smtClean="0"/>
              <a:t> : </a:t>
            </a:r>
            <a:r>
              <a:rPr lang="en-US" sz="2800" dirty="0" err="1" smtClean="0"/>
              <a:t>une</a:t>
            </a:r>
            <a:r>
              <a:rPr lang="en-US" sz="2800" dirty="0" smtClean="0"/>
              <a:t> image positive et </a:t>
            </a:r>
            <a:r>
              <a:rPr lang="en-US" sz="2800" dirty="0" err="1" smtClean="0"/>
              <a:t>sincère</a:t>
            </a:r>
            <a:r>
              <a:rPr lang="en-US" sz="2800" dirty="0" smtClean="0"/>
              <a:t> de </a:t>
            </a:r>
            <a:r>
              <a:rPr lang="en-US" sz="2800" dirty="0" err="1" smtClean="0"/>
              <a:t>systèmes</a:t>
            </a:r>
            <a:r>
              <a:rPr lang="en-US" sz="2800" dirty="0" smtClean="0"/>
              <a:t> de production durables</a:t>
            </a:r>
          </a:p>
        </p:txBody>
      </p:sp>
      <p:pic>
        <p:nvPicPr>
          <p:cNvPr id="29699" name="Picture 4" descr="npo0000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1188"/>
            <a:ext cx="431641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2" descr="C:\DOCUME~1\ADMINI~1\LOCALS~1\Temp\npo000068.t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" t="1247" r="1108" b="1247"/>
          <a:stretch>
            <a:fillRect/>
          </a:stretch>
        </p:blipFill>
        <p:spPr bwMode="auto">
          <a:xfrm>
            <a:off x="5435600" y="3321050"/>
            <a:ext cx="3430588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929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3538"/>
            <a:ext cx="7870825" cy="590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012" y="4333165"/>
            <a:ext cx="3228975" cy="2279650"/>
          </a:xfrm>
          <a:prstGeom prst="rect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" y="3356992"/>
            <a:ext cx="2859088" cy="3382963"/>
          </a:xfrm>
          <a:prstGeom prst="rect">
            <a:avLst/>
          </a:prstGeom>
          <a:noFill/>
          <a:ln w="635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26" descr="C:\DOCUME~1\ADMINI~1\LOCALS~1\Temp\npo000070.t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32" y="116632"/>
            <a:ext cx="3164136" cy="204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547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-2" r="48674"/>
          <a:stretch/>
        </p:blipFill>
        <p:spPr>
          <a:xfrm>
            <a:off x="2411760" y="1179361"/>
            <a:ext cx="4176000" cy="42371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e libre 2"/>
          <p:cNvSpPr/>
          <p:nvPr/>
        </p:nvSpPr>
        <p:spPr>
          <a:xfrm>
            <a:off x="179281" y="5940362"/>
            <a:ext cx="8964719" cy="6844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fr-FR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Stabilisation du rendement des cultures intercalaires en agroforesterie tempérée</a:t>
            </a:r>
            <a:endParaRPr lang="fr-FR" sz="2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-144359" y="311042"/>
            <a:ext cx="8964359" cy="3894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446039" algn="l"/>
                <a:tab pos="895320" algn="l"/>
                <a:tab pos="1344599" algn="l"/>
                <a:tab pos="1793520" algn="l"/>
                <a:tab pos="2242800" algn="l"/>
                <a:tab pos="2692080" algn="l"/>
                <a:tab pos="3141359" algn="l"/>
                <a:tab pos="3590640" algn="l"/>
                <a:tab pos="4039919" algn="l"/>
                <a:tab pos="4489200" algn="l"/>
                <a:tab pos="4938479" algn="l"/>
                <a:tab pos="5389560" algn="l"/>
                <a:tab pos="5837040" algn="l"/>
                <a:tab pos="6286319" algn="l"/>
                <a:tab pos="6735600" algn="l"/>
                <a:tab pos="7184879" algn="l"/>
                <a:tab pos="7634159" algn="l"/>
                <a:tab pos="8083440" algn="l"/>
                <a:tab pos="8532719" algn="l"/>
                <a:tab pos="8981999" algn="l"/>
                <a:tab pos="8983440" algn="l"/>
                <a:tab pos="9432719" algn="l"/>
                <a:tab pos="9881999" algn="l"/>
                <a:tab pos="10331280" algn="l"/>
                <a:tab pos="10780559" algn="l"/>
                <a:tab pos="10781999" algn="l"/>
              </a:tabLst>
            </a:pPr>
            <a:r>
              <a:rPr lang="fr-FR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Rendements absolus</a:t>
            </a:r>
            <a:r>
              <a:rPr lang="fr-FR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			</a:t>
            </a:r>
            <a:r>
              <a:rPr lang="fr-FR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		Rendements relatifs</a:t>
            </a:r>
            <a:endParaRPr lang="fr-FR" sz="2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2271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745601" y="5828401"/>
            <a:ext cx="2788560" cy="59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51999" y="3164041"/>
            <a:ext cx="2882161" cy="59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44000" y="274682"/>
            <a:ext cx="8856000" cy="661319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2000" b="1" dirty="0" smtClean="0"/>
              <a:t>Rendement et qualité du grain sous l’ombrage de panneaux photovoltaïques (blé dur)</a:t>
            </a:r>
            <a:endParaRPr lang="fr-FR" sz="2000" b="1" dirty="0"/>
          </a:p>
        </p:txBody>
      </p:sp>
      <p:pic>
        <p:nvPicPr>
          <p:cNvPr id="3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5400" y="1484639"/>
            <a:ext cx="5079599" cy="3809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4"/>
          <p:cNvSpPr/>
          <p:nvPr/>
        </p:nvSpPr>
        <p:spPr>
          <a:xfrm>
            <a:off x="5009876" y="6348277"/>
            <a:ext cx="3879359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Taux de </a:t>
            </a:r>
            <a:r>
              <a:rPr lang="fr-FR" sz="1800" b="0" i="0" u="none" strike="noStrike" kern="1200" spc="0" dirty="0" err="1" smtClean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mitadin</a:t>
            </a:r>
            <a:endParaRPr lang="fr-FR" sz="1800" b="0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oneTexte 6"/>
          <p:cNvSpPr/>
          <p:nvPr/>
        </p:nvSpPr>
        <p:spPr>
          <a:xfrm>
            <a:off x="5264280" y="3385802"/>
            <a:ext cx="3879359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Yield (qx/ha)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51999" y="1268642"/>
            <a:ext cx="2898720" cy="189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45600" y="4005002"/>
            <a:ext cx="2788560" cy="18233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/>
          <p:nvPr/>
        </p:nvSpPr>
        <p:spPr>
          <a:xfrm>
            <a:off x="5891141" y="2925819"/>
            <a:ext cx="980538" cy="654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Panneaux pleine</a:t>
            </a:r>
            <a:br>
              <a:rPr lang="fr-FR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</a:br>
            <a:r>
              <a:rPr lang="fr-FR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densité</a:t>
            </a:r>
            <a:endParaRPr lang="fr-FR" sz="12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ZoneTexte 8"/>
          <p:cNvSpPr/>
          <p:nvPr/>
        </p:nvSpPr>
        <p:spPr>
          <a:xfrm>
            <a:off x="1187639" y="5897161"/>
            <a:ext cx="2988360" cy="4039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0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Mangal" pitchFamily="2"/>
              </a:rPr>
              <a:t>Résultats inédits 2014</a:t>
            </a:r>
            <a:endParaRPr lang="fr-FR" sz="2000" b="0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ZoneTexte 7"/>
          <p:cNvSpPr/>
          <p:nvPr/>
        </p:nvSpPr>
        <p:spPr>
          <a:xfrm>
            <a:off x="6759429" y="2960899"/>
            <a:ext cx="792265" cy="654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Panneaux </a:t>
            </a:r>
            <a:br>
              <a:rPr lang="fr-FR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</a:br>
            <a:r>
              <a:rPr lang="fr-FR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demi-densité</a:t>
            </a:r>
            <a:endParaRPr lang="fr-FR" sz="12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ZoneTexte 7"/>
          <p:cNvSpPr/>
          <p:nvPr/>
        </p:nvSpPr>
        <p:spPr>
          <a:xfrm>
            <a:off x="7629571" y="2997824"/>
            <a:ext cx="815200" cy="4666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Plein soleil</a:t>
            </a:r>
            <a:endParaRPr lang="fr-FR" sz="12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ZoneTexte 7"/>
          <p:cNvSpPr/>
          <p:nvPr/>
        </p:nvSpPr>
        <p:spPr>
          <a:xfrm>
            <a:off x="5969018" y="5611565"/>
            <a:ext cx="980538" cy="654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Panneaux pleine</a:t>
            </a:r>
            <a:br>
              <a:rPr lang="fr-FR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</a:br>
            <a:r>
              <a:rPr lang="fr-FR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densité</a:t>
            </a:r>
            <a:endParaRPr lang="fr-FR" sz="12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ZoneTexte 7"/>
          <p:cNvSpPr/>
          <p:nvPr/>
        </p:nvSpPr>
        <p:spPr>
          <a:xfrm>
            <a:off x="6850985" y="5646644"/>
            <a:ext cx="792265" cy="654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Panneaux </a:t>
            </a:r>
            <a:br>
              <a:rPr lang="fr-FR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</a:br>
            <a:r>
              <a:rPr lang="fr-FR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demi-densité</a:t>
            </a:r>
            <a:endParaRPr lang="fr-FR" sz="12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ZoneTexte 7"/>
          <p:cNvSpPr/>
          <p:nvPr/>
        </p:nvSpPr>
        <p:spPr>
          <a:xfrm>
            <a:off x="7707448" y="5646644"/>
            <a:ext cx="815200" cy="4666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Plein soleil</a:t>
            </a:r>
            <a:endParaRPr lang="fr-FR" sz="12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8539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6" descr="C:\DOCUME~1\ADMINI~1\LOCALS~1\Temp\npo00008a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73238"/>
            <a:ext cx="342900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8" descr="C:\DOCUME~1\ADMINI~1\LOCALS~1\Temp\npo00008c.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4343400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7428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Mes images\anim_sept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2452"/>
            <a:ext cx="3797300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 descr="C:\DOCUME~1\ADMINI~1\LOCALS~1\Temp\npo00008e.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7" y="764704"/>
            <a:ext cx="4530725" cy="269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20134938">
            <a:off x="644637" y="5514784"/>
            <a:ext cx="252492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Etudes en cours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3799" name="Group 18"/>
          <p:cNvGrpSpPr>
            <a:grpSpLocks/>
          </p:cNvGrpSpPr>
          <p:nvPr/>
        </p:nvGrpSpPr>
        <p:grpSpPr bwMode="auto">
          <a:xfrm>
            <a:off x="3135312" y="3921126"/>
            <a:ext cx="9093200" cy="2784475"/>
            <a:chOff x="0" y="2000"/>
            <a:chExt cx="5728" cy="1754"/>
          </a:xfrm>
        </p:grpSpPr>
        <p:grpSp>
          <p:nvGrpSpPr>
            <p:cNvPr id="33801" name="Group 19"/>
            <p:cNvGrpSpPr>
              <a:grpSpLocks/>
            </p:cNvGrpSpPr>
            <p:nvPr/>
          </p:nvGrpSpPr>
          <p:grpSpPr bwMode="auto">
            <a:xfrm>
              <a:off x="0" y="2000"/>
              <a:ext cx="5728" cy="1754"/>
              <a:chOff x="32" y="2065"/>
              <a:chExt cx="5728" cy="1754"/>
            </a:xfrm>
          </p:grpSpPr>
          <p:grpSp>
            <p:nvGrpSpPr>
              <p:cNvPr id="33803" name="Group 20"/>
              <p:cNvGrpSpPr>
                <a:grpSpLocks/>
              </p:cNvGrpSpPr>
              <p:nvPr/>
            </p:nvGrpSpPr>
            <p:grpSpPr bwMode="auto">
              <a:xfrm>
                <a:off x="32" y="2494"/>
                <a:ext cx="5728" cy="1304"/>
                <a:chOff x="32" y="2494"/>
                <a:chExt cx="5728" cy="1304"/>
              </a:xfrm>
            </p:grpSpPr>
            <p:sp>
              <p:nvSpPr>
                <p:cNvPr id="33808" name="Freeform 21"/>
                <p:cNvSpPr>
                  <a:spLocks/>
                </p:cNvSpPr>
                <p:nvPr/>
              </p:nvSpPr>
              <p:spPr bwMode="auto">
                <a:xfrm>
                  <a:off x="768" y="3120"/>
                  <a:ext cx="4680" cy="138"/>
                </a:xfrm>
                <a:custGeom>
                  <a:avLst/>
                  <a:gdLst>
                    <a:gd name="T0" fmla="*/ 0 w 4680"/>
                    <a:gd name="T1" fmla="*/ 48 h 138"/>
                    <a:gd name="T2" fmla="*/ 906 w 4680"/>
                    <a:gd name="T3" fmla="*/ 138 h 138"/>
                    <a:gd name="T4" fmla="*/ 1860 w 4680"/>
                    <a:gd name="T5" fmla="*/ 132 h 138"/>
                    <a:gd name="T6" fmla="*/ 1896 w 4680"/>
                    <a:gd name="T7" fmla="*/ 84 h 138"/>
                    <a:gd name="T8" fmla="*/ 2160 w 4680"/>
                    <a:gd name="T9" fmla="*/ 48 h 138"/>
                    <a:gd name="T10" fmla="*/ 2556 w 4680"/>
                    <a:gd name="T11" fmla="*/ 30 h 138"/>
                    <a:gd name="T12" fmla="*/ 2976 w 4680"/>
                    <a:gd name="T13" fmla="*/ 0 h 138"/>
                    <a:gd name="T14" fmla="*/ 3840 w 4680"/>
                    <a:gd name="T15" fmla="*/ 0 h 138"/>
                    <a:gd name="T16" fmla="*/ 4680 w 4680"/>
                    <a:gd name="T17" fmla="*/ 12 h 1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80"/>
                    <a:gd name="T28" fmla="*/ 0 h 138"/>
                    <a:gd name="T29" fmla="*/ 4680 w 4680"/>
                    <a:gd name="T30" fmla="*/ 138 h 1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80" h="138">
                      <a:moveTo>
                        <a:pt x="0" y="48"/>
                      </a:moveTo>
                      <a:lnTo>
                        <a:pt x="906" y="138"/>
                      </a:lnTo>
                      <a:lnTo>
                        <a:pt x="1860" y="132"/>
                      </a:lnTo>
                      <a:lnTo>
                        <a:pt x="1896" y="84"/>
                      </a:lnTo>
                      <a:lnTo>
                        <a:pt x="2160" y="48"/>
                      </a:lnTo>
                      <a:lnTo>
                        <a:pt x="2556" y="30"/>
                      </a:lnTo>
                      <a:lnTo>
                        <a:pt x="2976" y="0"/>
                      </a:lnTo>
                      <a:lnTo>
                        <a:pt x="3840" y="0"/>
                      </a:lnTo>
                      <a:lnTo>
                        <a:pt x="4680" y="12"/>
                      </a:lnTo>
                    </a:path>
                  </a:pathLst>
                </a:custGeom>
                <a:noFill/>
                <a:ln w="25400" cap="flat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33809" name="Group 22"/>
                <p:cNvGrpSpPr>
                  <a:grpSpLocks/>
                </p:cNvGrpSpPr>
                <p:nvPr/>
              </p:nvGrpSpPr>
              <p:grpSpPr bwMode="auto">
                <a:xfrm>
                  <a:off x="32" y="2494"/>
                  <a:ext cx="5728" cy="1304"/>
                  <a:chOff x="0" y="2595"/>
                  <a:chExt cx="5728" cy="1304"/>
                </a:xfrm>
              </p:grpSpPr>
              <p:grpSp>
                <p:nvGrpSpPr>
                  <p:cNvPr id="33810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0" y="2595"/>
                    <a:ext cx="5728" cy="1304"/>
                    <a:chOff x="0" y="1008"/>
                    <a:chExt cx="5728" cy="1304"/>
                  </a:xfrm>
                </p:grpSpPr>
                <p:sp>
                  <p:nvSpPr>
                    <p:cNvPr id="33812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008"/>
                      <a:ext cx="5728" cy="1304"/>
                    </a:xfrm>
                    <a:prstGeom prst="rect">
                      <a:avLst/>
                    </a:prstGeom>
                    <a:solidFill>
                      <a:srgbClr val="F8F8F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3813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55" y="2115"/>
                      <a:ext cx="0" cy="154"/>
                    </a:xfrm>
                    <a:prstGeom prst="rect">
                      <a:avLst/>
                    </a:prstGeom>
                    <a:solidFill>
                      <a:srgbClr val="F8F8F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/>
                      <a:endParaRPr lang="en-GB" sz="1600"/>
                    </a:p>
                  </p:txBody>
                </p:sp>
                <p:sp>
                  <p:nvSpPr>
                    <p:cNvPr id="33814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-239" y="1554"/>
                      <a:ext cx="770" cy="96"/>
                    </a:xfrm>
                    <a:prstGeom prst="rect">
                      <a:avLst/>
                    </a:prstGeom>
                    <a:solidFill>
                      <a:srgbClr val="F8F8F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fr-FR" sz="1000"/>
                        <a:t>Profondeur du sol (m)</a:t>
                      </a:r>
                      <a:endParaRPr lang="fr-FR">
                        <a:latin typeface="Garamond" pitchFamily="18" charset="0"/>
                      </a:endParaRPr>
                    </a:p>
                  </p:txBody>
                </p:sp>
              </p:grpSp>
              <p:pic>
                <p:nvPicPr>
                  <p:cNvPr id="33811" name="Picture 27"/>
                  <p:cNvPicPr preferRelativeResize="0">
                    <a:picLocks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0" y="2655"/>
                    <a:ext cx="5434" cy="988"/>
                  </a:xfrm>
                  <a:prstGeom prst="rect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33804" name="Text Box 28"/>
              <p:cNvSpPr txBox="1">
                <a:spLocks noChangeArrowheads="1"/>
              </p:cNvSpPr>
              <p:nvPr/>
            </p:nvSpPr>
            <p:spPr bwMode="auto">
              <a:xfrm>
                <a:off x="3760" y="3607"/>
                <a:ext cx="20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fr-FR" sz="1600"/>
                  <a:t>Distance along the transect (m)</a:t>
                </a:r>
              </a:p>
            </p:txBody>
          </p:sp>
          <p:grpSp>
            <p:nvGrpSpPr>
              <p:cNvPr id="33805" name="Group 29"/>
              <p:cNvGrpSpPr>
                <a:grpSpLocks/>
              </p:cNvGrpSpPr>
              <p:nvPr/>
            </p:nvGrpSpPr>
            <p:grpSpPr bwMode="auto">
              <a:xfrm>
                <a:off x="2396" y="2065"/>
                <a:ext cx="484" cy="665"/>
                <a:chOff x="-1011" y="1513"/>
                <a:chExt cx="716" cy="877"/>
              </a:xfrm>
            </p:grpSpPr>
            <p:sp>
              <p:nvSpPr>
                <p:cNvPr id="33806" name="Freeform 30"/>
                <p:cNvSpPr>
                  <a:spLocks/>
                </p:cNvSpPr>
                <p:nvPr/>
              </p:nvSpPr>
              <p:spPr bwMode="auto">
                <a:xfrm>
                  <a:off x="-965" y="1543"/>
                  <a:ext cx="656" cy="847"/>
                </a:xfrm>
                <a:custGeom>
                  <a:avLst/>
                  <a:gdLst>
                    <a:gd name="T0" fmla="*/ 154 w 799"/>
                    <a:gd name="T1" fmla="*/ 731 h 954"/>
                    <a:gd name="T2" fmla="*/ 187 w 799"/>
                    <a:gd name="T3" fmla="*/ 645 h 954"/>
                    <a:gd name="T4" fmla="*/ 196 w 799"/>
                    <a:gd name="T5" fmla="*/ 566 h 954"/>
                    <a:gd name="T6" fmla="*/ 203 w 799"/>
                    <a:gd name="T7" fmla="*/ 477 h 954"/>
                    <a:gd name="T8" fmla="*/ 66 w 799"/>
                    <a:gd name="T9" fmla="*/ 460 h 954"/>
                    <a:gd name="T10" fmla="*/ 41 w 799"/>
                    <a:gd name="T11" fmla="*/ 437 h 954"/>
                    <a:gd name="T12" fmla="*/ 211 w 799"/>
                    <a:gd name="T13" fmla="*/ 445 h 954"/>
                    <a:gd name="T14" fmla="*/ 27 w 799"/>
                    <a:gd name="T15" fmla="*/ 351 h 954"/>
                    <a:gd name="T16" fmla="*/ 49 w 799"/>
                    <a:gd name="T17" fmla="*/ 330 h 954"/>
                    <a:gd name="T18" fmla="*/ 220 w 799"/>
                    <a:gd name="T19" fmla="*/ 404 h 954"/>
                    <a:gd name="T20" fmla="*/ 66 w 799"/>
                    <a:gd name="T21" fmla="*/ 235 h 954"/>
                    <a:gd name="T22" fmla="*/ 118 w 799"/>
                    <a:gd name="T23" fmla="*/ 238 h 954"/>
                    <a:gd name="T24" fmla="*/ 220 w 799"/>
                    <a:gd name="T25" fmla="*/ 336 h 954"/>
                    <a:gd name="T26" fmla="*/ 147 w 799"/>
                    <a:gd name="T27" fmla="*/ 152 h 954"/>
                    <a:gd name="T28" fmla="*/ 211 w 799"/>
                    <a:gd name="T29" fmla="*/ 238 h 954"/>
                    <a:gd name="T30" fmla="*/ 231 w 799"/>
                    <a:gd name="T31" fmla="*/ 4 h 954"/>
                    <a:gd name="T32" fmla="*/ 255 w 799"/>
                    <a:gd name="T33" fmla="*/ 221 h 954"/>
                    <a:gd name="T34" fmla="*/ 343 w 799"/>
                    <a:gd name="T35" fmla="*/ 38 h 954"/>
                    <a:gd name="T36" fmla="*/ 269 w 799"/>
                    <a:gd name="T37" fmla="*/ 301 h 954"/>
                    <a:gd name="T38" fmla="*/ 443 w 799"/>
                    <a:gd name="T39" fmla="*/ 109 h 954"/>
                    <a:gd name="T40" fmla="*/ 451 w 799"/>
                    <a:gd name="T41" fmla="*/ 158 h 954"/>
                    <a:gd name="T42" fmla="*/ 323 w 799"/>
                    <a:gd name="T43" fmla="*/ 307 h 954"/>
                    <a:gd name="T44" fmla="*/ 269 w 799"/>
                    <a:gd name="T45" fmla="*/ 387 h 954"/>
                    <a:gd name="T46" fmla="*/ 289 w 799"/>
                    <a:gd name="T47" fmla="*/ 445 h 954"/>
                    <a:gd name="T48" fmla="*/ 511 w 799"/>
                    <a:gd name="T49" fmla="*/ 359 h 954"/>
                    <a:gd name="T50" fmla="*/ 461 w 799"/>
                    <a:gd name="T51" fmla="*/ 399 h 954"/>
                    <a:gd name="T52" fmla="*/ 333 w 799"/>
                    <a:gd name="T53" fmla="*/ 467 h 954"/>
                    <a:gd name="T54" fmla="*/ 272 w 799"/>
                    <a:gd name="T55" fmla="*/ 500 h 954"/>
                    <a:gd name="T56" fmla="*/ 268 w 799"/>
                    <a:gd name="T57" fmla="*/ 645 h 954"/>
                    <a:gd name="T58" fmla="*/ 284 w 799"/>
                    <a:gd name="T59" fmla="*/ 738 h 954"/>
                    <a:gd name="T60" fmla="*/ 154 w 799"/>
                    <a:gd name="T61" fmla="*/ 731 h 95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9"/>
                    <a:gd name="T94" fmla="*/ 0 h 954"/>
                    <a:gd name="T95" fmla="*/ 799 w 799"/>
                    <a:gd name="T96" fmla="*/ 954 h 95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9" h="954">
                      <a:moveTo>
                        <a:pt x="228" y="927"/>
                      </a:moveTo>
                      <a:cubicBezTo>
                        <a:pt x="190" y="885"/>
                        <a:pt x="268" y="853"/>
                        <a:pt x="278" y="818"/>
                      </a:cubicBezTo>
                      <a:cubicBezTo>
                        <a:pt x="288" y="783"/>
                        <a:pt x="287" y="752"/>
                        <a:pt x="291" y="717"/>
                      </a:cubicBezTo>
                      <a:cubicBezTo>
                        <a:pt x="295" y="682"/>
                        <a:pt x="333" y="627"/>
                        <a:pt x="301" y="605"/>
                      </a:cubicBezTo>
                      <a:cubicBezTo>
                        <a:pt x="269" y="583"/>
                        <a:pt x="138" y="591"/>
                        <a:pt x="98" y="583"/>
                      </a:cubicBezTo>
                      <a:cubicBezTo>
                        <a:pt x="58" y="575"/>
                        <a:pt x="25" y="557"/>
                        <a:pt x="61" y="554"/>
                      </a:cubicBezTo>
                      <a:cubicBezTo>
                        <a:pt x="97" y="551"/>
                        <a:pt x="316" y="582"/>
                        <a:pt x="313" y="564"/>
                      </a:cubicBezTo>
                      <a:cubicBezTo>
                        <a:pt x="310" y="546"/>
                        <a:pt x="80" y="469"/>
                        <a:pt x="40" y="445"/>
                      </a:cubicBezTo>
                      <a:cubicBezTo>
                        <a:pt x="0" y="421"/>
                        <a:pt x="25" y="408"/>
                        <a:pt x="73" y="419"/>
                      </a:cubicBezTo>
                      <a:cubicBezTo>
                        <a:pt x="121" y="430"/>
                        <a:pt x="323" y="533"/>
                        <a:pt x="327" y="513"/>
                      </a:cubicBezTo>
                      <a:cubicBezTo>
                        <a:pt x="331" y="493"/>
                        <a:pt x="123" y="334"/>
                        <a:pt x="98" y="299"/>
                      </a:cubicBezTo>
                      <a:cubicBezTo>
                        <a:pt x="73" y="264"/>
                        <a:pt x="137" y="281"/>
                        <a:pt x="175" y="302"/>
                      </a:cubicBezTo>
                      <a:cubicBezTo>
                        <a:pt x="213" y="323"/>
                        <a:pt x="320" y="444"/>
                        <a:pt x="327" y="426"/>
                      </a:cubicBezTo>
                      <a:cubicBezTo>
                        <a:pt x="334" y="408"/>
                        <a:pt x="220" y="214"/>
                        <a:pt x="218" y="193"/>
                      </a:cubicBezTo>
                      <a:cubicBezTo>
                        <a:pt x="216" y="172"/>
                        <a:pt x="292" y="333"/>
                        <a:pt x="313" y="302"/>
                      </a:cubicBezTo>
                      <a:cubicBezTo>
                        <a:pt x="334" y="271"/>
                        <a:pt x="331" y="8"/>
                        <a:pt x="342" y="4"/>
                      </a:cubicBezTo>
                      <a:cubicBezTo>
                        <a:pt x="353" y="0"/>
                        <a:pt x="350" y="273"/>
                        <a:pt x="378" y="280"/>
                      </a:cubicBezTo>
                      <a:cubicBezTo>
                        <a:pt x="406" y="287"/>
                        <a:pt x="505" y="31"/>
                        <a:pt x="509" y="48"/>
                      </a:cubicBezTo>
                      <a:cubicBezTo>
                        <a:pt x="513" y="65"/>
                        <a:pt x="375" y="367"/>
                        <a:pt x="400" y="382"/>
                      </a:cubicBezTo>
                      <a:cubicBezTo>
                        <a:pt x="425" y="397"/>
                        <a:pt x="613" y="169"/>
                        <a:pt x="658" y="139"/>
                      </a:cubicBezTo>
                      <a:cubicBezTo>
                        <a:pt x="703" y="109"/>
                        <a:pt x="699" y="158"/>
                        <a:pt x="669" y="200"/>
                      </a:cubicBezTo>
                      <a:cubicBezTo>
                        <a:pt x="639" y="242"/>
                        <a:pt x="525" y="342"/>
                        <a:pt x="480" y="390"/>
                      </a:cubicBezTo>
                      <a:cubicBezTo>
                        <a:pt x="435" y="438"/>
                        <a:pt x="408" y="462"/>
                        <a:pt x="400" y="491"/>
                      </a:cubicBezTo>
                      <a:cubicBezTo>
                        <a:pt x="392" y="520"/>
                        <a:pt x="369" y="570"/>
                        <a:pt x="429" y="564"/>
                      </a:cubicBezTo>
                      <a:cubicBezTo>
                        <a:pt x="489" y="558"/>
                        <a:pt x="715" y="465"/>
                        <a:pt x="757" y="455"/>
                      </a:cubicBezTo>
                      <a:cubicBezTo>
                        <a:pt x="799" y="445"/>
                        <a:pt x="728" y="483"/>
                        <a:pt x="684" y="506"/>
                      </a:cubicBezTo>
                      <a:cubicBezTo>
                        <a:pt x="640" y="529"/>
                        <a:pt x="542" y="572"/>
                        <a:pt x="495" y="593"/>
                      </a:cubicBezTo>
                      <a:cubicBezTo>
                        <a:pt x="448" y="614"/>
                        <a:pt x="419" y="597"/>
                        <a:pt x="403" y="634"/>
                      </a:cubicBezTo>
                      <a:cubicBezTo>
                        <a:pt x="387" y="671"/>
                        <a:pt x="394" y="768"/>
                        <a:pt x="397" y="818"/>
                      </a:cubicBezTo>
                      <a:cubicBezTo>
                        <a:pt x="400" y="868"/>
                        <a:pt x="450" y="918"/>
                        <a:pt x="422" y="936"/>
                      </a:cubicBezTo>
                      <a:cubicBezTo>
                        <a:pt x="394" y="954"/>
                        <a:pt x="269" y="929"/>
                        <a:pt x="228" y="927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807" name="Freeform 31"/>
                <p:cNvSpPr>
                  <a:spLocks/>
                </p:cNvSpPr>
                <p:nvPr/>
              </p:nvSpPr>
              <p:spPr bwMode="auto">
                <a:xfrm>
                  <a:off x="-1011" y="1513"/>
                  <a:ext cx="716" cy="647"/>
                </a:xfrm>
                <a:custGeom>
                  <a:avLst/>
                  <a:gdLst>
                    <a:gd name="T0" fmla="*/ 168 w 872"/>
                    <a:gd name="T1" fmla="*/ 575 h 728"/>
                    <a:gd name="T2" fmla="*/ 135 w 872"/>
                    <a:gd name="T3" fmla="*/ 499 h 728"/>
                    <a:gd name="T4" fmla="*/ 38 w 872"/>
                    <a:gd name="T5" fmla="*/ 537 h 728"/>
                    <a:gd name="T6" fmla="*/ 6 w 872"/>
                    <a:gd name="T7" fmla="*/ 461 h 728"/>
                    <a:gd name="T8" fmla="*/ 103 w 872"/>
                    <a:gd name="T9" fmla="*/ 461 h 728"/>
                    <a:gd name="T10" fmla="*/ 70 w 872"/>
                    <a:gd name="T11" fmla="*/ 423 h 728"/>
                    <a:gd name="T12" fmla="*/ 38 w 872"/>
                    <a:gd name="T13" fmla="*/ 347 h 728"/>
                    <a:gd name="T14" fmla="*/ 70 w 872"/>
                    <a:gd name="T15" fmla="*/ 309 h 728"/>
                    <a:gd name="T16" fmla="*/ 135 w 872"/>
                    <a:gd name="T17" fmla="*/ 386 h 728"/>
                    <a:gd name="T18" fmla="*/ 200 w 872"/>
                    <a:gd name="T19" fmla="*/ 423 h 728"/>
                    <a:gd name="T20" fmla="*/ 168 w 872"/>
                    <a:gd name="T21" fmla="*/ 347 h 728"/>
                    <a:gd name="T22" fmla="*/ 103 w 872"/>
                    <a:gd name="T23" fmla="*/ 347 h 728"/>
                    <a:gd name="T24" fmla="*/ 70 w 872"/>
                    <a:gd name="T25" fmla="*/ 272 h 728"/>
                    <a:gd name="T26" fmla="*/ 168 w 872"/>
                    <a:gd name="T27" fmla="*/ 272 h 728"/>
                    <a:gd name="T28" fmla="*/ 200 w 872"/>
                    <a:gd name="T29" fmla="*/ 272 h 728"/>
                    <a:gd name="T30" fmla="*/ 103 w 872"/>
                    <a:gd name="T31" fmla="*/ 196 h 728"/>
                    <a:gd name="T32" fmla="*/ 168 w 872"/>
                    <a:gd name="T33" fmla="*/ 120 h 728"/>
                    <a:gd name="T34" fmla="*/ 232 w 872"/>
                    <a:gd name="T35" fmla="*/ 158 h 728"/>
                    <a:gd name="T36" fmla="*/ 264 w 872"/>
                    <a:gd name="T37" fmla="*/ 120 h 728"/>
                    <a:gd name="T38" fmla="*/ 296 w 872"/>
                    <a:gd name="T39" fmla="*/ 6 h 728"/>
                    <a:gd name="T40" fmla="*/ 296 w 872"/>
                    <a:gd name="T41" fmla="*/ 196 h 728"/>
                    <a:gd name="T42" fmla="*/ 329 w 872"/>
                    <a:gd name="T43" fmla="*/ 158 h 728"/>
                    <a:gd name="T44" fmla="*/ 394 w 872"/>
                    <a:gd name="T45" fmla="*/ 44 h 728"/>
                    <a:gd name="T46" fmla="*/ 394 w 872"/>
                    <a:gd name="T47" fmla="*/ 158 h 728"/>
                    <a:gd name="T48" fmla="*/ 329 w 872"/>
                    <a:gd name="T49" fmla="*/ 309 h 728"/>
                    <a:gd name="T50" fmla="*/ 394 w 872"/>
                    <a:gd name="T51" fmla="*/ 158 h 728"/>
                    <a:gd name="T52" fmla="*/ 491 w 872"/>
                    <a:gd name="T53" fmla="*/ 120 h 728"/>
                    <a:gd name="T54" fmla="*/ 491 w 872"/>
                    <a:gd name="T55" fmla="*/ 234 h 728"/>
                    <a:gd name="T56" fmla="*/ 523 w 872"/>
                    <a:gd name="T57" fmla="*/ 272 h 728"/>
                    <a:gd name="T58" fmla="*/ 458 w 872"/>
                    <a:gd name="T59" fmla="*/ 272 h 728"/>
                    <a:gd name="T60" fmla="*/ 361 w 872"/>
                    <a:gd name="T61" fmla="*/ 386 h 728"/>
                    <a:gd name="T62" fmla="*/ 329 w 872"/>
                    <a:gd name="T63" fmla="*/ 461 h 728"/>
                    <a:gd name="T64" fmla="*/ 458 w 872"/>
                    <a:gd name="T65" fmla="*/ 423 h 728"/>
                    <a:gd name="T66" fmla="*/ 556 w 872"/>
                    <a:gd name="T67" fmla="*/ 386 h 728"/>
                    <a:gd name="T68" fmla="*/ 556 w 872"/>
                    <a:gd name="T69" fmla="*/ 461 h 728"/>
                    <a:gd name="T70" fmla="*/ 458 w 872"/>
                    <a:gd name="T71" fmla="*/ 499 h 728"/>
                    <a:gd name="T72" fmla="*/ 394 w 872"/>
                    <a:gd name="T73" fmla="*/ 537 h 728"/>
                    <a:gd name="T74" fmla="*/ 394 w 872"/>
                    <a:gd name="T75" fmla="*/ 537 h 728"/>
                    <a:gd name="T76" fmla="*/ 329 w 872"/>
                    <a:gd name="T77" fmla="*/ 537 h 72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872"/>
                    <a:gd name="T118" fmla="*/ 0 h 728"/>
                    <a:gd name="T119" fmla="*/ 872 w 872"/>
                    <a:gd name="T120" fmla="*/ 728 h 72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872" h="728">
                      <a:moveTo>
                        <a:pt x="344" y="680"/>
                      </a:moveTo>
                      <a:cubicBezTo>
                        <a:pt x="304" y="688"/>
                        <a:pt x="264" y="728"/>
                        <a:pt x="248" y="728"/>
                      </a:cubicBezTo>
                      <a:cubicBezTo>
                        <a:pt x="232" y="728"/>
                        <a:pt x="256" y="696"/>
                        <a:pt x="248" y="680"/>
                      </a:cubicBezTo>
                      <a:cubicBezTo>
                        <a:pt x="240" y="664"/>
                        <a:pt x="216" y="632"/>
                        <a:pt x="200" y="632"/>
                      </a:cubicBezTo>
                      <a:cubicBezTo>
                        <a:pt x="184" y="632"/>
                        <a:pt x="176" y="672"/>
                        <a:pt x="152" y="680"/>
                      </a:cubicBezTo>
                      <a:cubicBezTo>
                        <a:pt x="128" y="688"/>
                        <a:pt x="64" y="688"/>
                        <a:pt x="56" y="680"/>
                      </a:cubicBezTo>
                      <a:cubicBezTo>
                        <a:pt x="48" y="672"/>
                        <a:pt x="112" y="648"/>
                        <a:pt x="104" y="632"/>
                      </a:cubicBezTo>
                      <a:cubicBezTo>
                        <a:pt x="96" y="616"/>
                        <a:pt x="16" y="600"/>
                        <a:pt x="8" y="584"/>
                      </a:cubicBezTo>
                      <a:cubicBezTo>
                        <a:pt x="0" y="568"/>
                        <a:pt x="32" y="536"/>
                        <a:pt x="56" y="536"/>
                      </a:cubicBezTo>
                      <a:cubicBezTo>
                        <a:pt x="80" y="536"/>
                        <a:pt x="120" y="576"/>
                        <a:pt x="152" y="584"/>
                      </a:cubicBezTo>
                      <a:cubicBezTo>
                        <a:pt x="184" y="592"/>
                        <a:pt x="256" y="592"/>
                        <a:pt x="248" y="584"/>
                      </a:cubicBezTo>
                      <a:cubicBezTo>
                        <a:pt x="240" y="576"/>
                        <a:pt x="144" y="552"/>
                        <a:pt x="104" y="536"/>
                      </a:cubicBezTo>
                      <a:cubicBezTo>
                        <a:pt x="64" y="520"/>
                        <a:pt x="16" y="504"/>
                        <a:pt x="8" y="488"/>
                      </a:cubicBezTo>
                      <a:cubicBezTo>
                        <a:pt x="0" y="472"/>
                        <a:pt x="48" y="456"/>
                        <a:pt x="56" y="440"/>
                      </a:cubicBezTo>
                      <a:cubicBezTo>
                        <a:pt x="64" y="424"/>
                        <a:pt x="48" y="400"/>
                        <a:pt x="56" y="392"/>
                      </a:cubicBezTo>
                      <a:cubicBezTo>
                        <a:pt x="64" y="384"/>
                        <a:pt x="88" y="376"/>
                        <a:pt x="104" y="392"/>
                      </a:cubicBezTo>
                      <a:cubicBezTo>
                        <a:pt x="120" y="408"/>
                        <a:pt x="136" y="472"/>
                        <a:pt x="152" y="488"/>
                      </a:cubicBezTo>
                      <a:cubicBezTo>
                        <a:pt x="168" y="504"/>
                        <a:pt x="184" y="488"/>
                        <a:pt x="200" y="488"/>
                      </a:cubicBezTo>
                      <a:cubicBezTo>
                        <a:pt x="216" y="488"/>
                        <a:pt x="232" y="480"/>
                        <a:pt x="248" y="488"/>
                      </a:cubicBezTo>
                      <a:cubicBezTo>
                        <a:pt x="264" y="496"/>
                        <a:pt x="296" y="536"/>
                        <a:pt x="296" y="536"/>
                      </a:cubicBezTo>
                      <a:cubicBezTo>
                        <a:pt x="296" y="536"/>
                        <a:pt x="256" y="504"/>
                        <a:pt x="248" y="488"/>
                      </a:cubicBezTo>
                      <a:cubicBezTo>
                        <a:pt x="240" y="472"/>
                        <a:pt x="256" y="448"/>
                        <a:pt x="248" y="440"/>
                      </a:cubicBezTo>
                      <a:cubicBezTo>
                        <a:pt x="240" y="432"/>
                        <a:pt x="216" y="440"/>
                        <a:pt x="200" y="440"/>
                      </a:cubicBezTo>
                      <a:cubicBezTo>
                        <a:pt x="184" y="440"/>
                        <a:pt x="160" y="448"/>
                        <a:pt x="152" y="440"/>
                      </a:cubicBezTo>
                      <a:cubicBezTo>
                        <a:pt x="144" y="432"/>
                        <a:pt x="160" y="408"/>
                        <a:pt x="152" y="392"/>
                      </a:cubicBezTo>
                      <a:cubicBezTo>
                        <a:pt x="144" y="376"/>
                        <a:pt x="104" y="360"/>
                        <a:pt x="104" y="344"/>
                      </a:cubicBezTo>
                      <a:cubicBezTo>
                        <a:pt x="104" y="328"/>
                        <a:pt x="128" y="296"/>
                        <a:pt x="152" y="296"/>
                      </a:cubicBezTo>
                      <a:cubicBezTo>
                        <a:pt x="176" y="296"/>
                        <a:pt x="208" y="312"/>
                        <a:pt x="248" y="344"/>
                      </a:cubicBezTo>
                      <a:cubicBezTo>
                        <a:pt x="288" y="376"/>
                        <a:pt x="384" y="488"/>
                        <a:pt x="392" y="488"/>
                      </a:cubicBezTo>
                      <a:cubicBezTo>
                        <a:pt x="400" y="488"/>
                        <a:pt x="320" y="376"/>
                        <a:pt x="296" y="344"/>
                      </a:cubicBezTo>
                      <a:cubicBezTo>
                        <a:pt x="272" y="312"/>
                        <a:pt x="272" y="312"/>
                        <a:pt x="248" y="296"/>
                      </a:cubicBezTo>
                      <a:cubicBezTo>
                        <a:pt x="224" y="280"/>
                        <a:pt x="152" y="264"/>
                        <a:pt x="152" y="248"/>
                      </a:cubicBezTo>
                      <a:cubicBezTo>
                        <a:pt x="152" y="232"/>
                        <a:pt x="232" y="216"/>
                        <a:pt x="248" y="200"/>
                      </a:cubicBezTo>
                      <a:cubicBezTo>
                        <a:pt x="264" y="184"/>
                        <a:pt x="232" y="136"/>
                        <a:pt x="248" y="152"/>
                      </a:cubicBezTo>
                      <a:cubicBezTo>
                        <a:pt x="264" y="168"/>
                        <a:pt x="328" y="288"/>
                        <a:pt x="344" y="296"/>
                      </a:cubicBezTo>
                      <a:cubicBezTo>
                        <a:pt x="360" y="304"/>
                        <a:pt x="352" y="224"/>
                        <a:pt x="344" y="200"/>
                      </a:cubicBezTo>
                      <a:cubicBezTo>
                        <a:pt x="336" y="176"/>
                        <a:pt x="288" y="160"/>
                        <a:pt x="296" y="152"/>
                      </a:cubicBezTo>
                      <a:cubicBezTo>
                        <a:pt x="304" y="144"/>
                        <a:pt x="384" y="168"/>
                        <a:pt x="392" y="152"/>
                      </a:cubicBezTo>
                      <a:cubicBezTo>
                        <a:pt x="400" y="136"/>
                        <a:pt x="336" y="80"/>
                        <a:pt x="344" y="56"/>
                      </a:cubicBezTo>
                      <a:cubicBezTo>
                        <a:pt x="352" y="32"/>
                        <a:pt x="424" y="0"/>
                        <a:pt x="440" y="8"/>
                      </a:cubicBezTo>
                      <a:cubicBezTo>
                        <a:pt x="456" y="16"/>
                        <a:pt x="440" y="64"/>
                        <a:pt x="440" y="104"/>
                      </a:cubicBezTo>
                      <a:cubicBezTo>
                        <a:pt x="440" y="144"/>
                        <a:pt x="440" y="216"/>
                        <a:pt x="440" y="248"/>
                      </a:cubicBezTo>
                      <a:cubicBezTo>
                        <a:pt x="440" y="280"/>
                        <a:pt x="432" y="304"/>
                        <a:pt x="440" y="296"/>
                      </a:cubicBezTo>
                      <a:cubicBezTo>
                        <a:pt x="448" y="288"/>
                        <a:pt x="480" y="232"/>
                        <a:pt x="488" y="200"/>
                      </a:cubicBezTo>
                      <a:cubicBezTo>
                        <a:pt x="496" y="168"/>
                        <a:pt x="472" y="128"/>
                        <a:pt x="488" y="104"/>
                      </a:cubicBezTo>
                      <a:cubicBezTo>
                        <a:pt x="504" y="80"/>
                        <a:pt x="560" y="48"/>
                        <a:pt x="584" y="56"/>
                      </a:cubicBezTo>
                      <a:cubicBezTo>
                        <a:pt x="608" y="64"/>
                        <a:pt x="632" y="128"/>
                        <a:pt x="632" y="152"/>
                      </a:cubicBezTo>
                      <a:cubicBezTo>
                        <a:pt x="632" y="176"/>
                        <a:pt x="600" y="176"/>
                        <a:pt x="584" y="200"/>
                      </a:cubicBezTo>
                      <a:cubicBezTo>
                        <a:pt x="568" y="224"/>
                        <a:pt x="552" y="264"/>
                        <a:pt x="536" y="296"/>
                      </a:cubicBezTo>
                      <a:cubicBezTo>
                        <a:pt x="520" y="328"/>
                        <a:pt x="480" y="392"/>
                        <a:pt x="488" y="392"/>
                      </a:cubicBezTo>
                      <a:cubicBezTo>
                        <a:pt x="496" y="392"/>
                        <a:pt x="568" y="328"/>
                        <a:pt x="584" y="296"/>
                      </a:cubicBezTo>
                      <a:cubicBezTo>
                        <a:pt x="600" y="264"/>
                        <a:pt x="576" y="216"/>
                        <a:pt x="584" y="200"/>
                      </a:cubicBezTo>
                      <a:cubicBezTo>
                        <a:pt x="592" y="184"/>
                        <a:pt x="608" y="208"/>
                        <a:pt x="632" y="200"/>
                      </a:cubicBezTo>
                      <a:cubicBezTo>
                        <a:pt x="656" y="192"/>
                        <a:pt x="704" y="152"/>
                        <a:pt x="728" y="152"/>
                      </a:cubicBezTo>
                      <a:cubicBezTo>
                        <a:pt x="752" y="152"/>
                        <a:pt x="776" y="176"/>
                        <a:pt x="776" y="200"/>
                      </a:cubicBezTo>
                      <a:cubicBezTo>
                        <a:pt x="776" y="224"/>
                        <a:pt x="728" y="280"/>
                        <a:pt x="728" y="296"/>
                      </a:cubicBezTo>
                      <a:cubicBezTo>
                        <a:pt x="728" y="312"/>
                        <a:pt x="768" y="288"/>
                        <a:pt x="776" y="296"/>
                      </a:cubicBezTo>
                      <a:cubicBezTo>
                        <a:pt x="784" y="304"/>
                        <a:pt x="784" y="336"/>
                        <a:pt x="776" y="344"/>
                      </a:cubicBezTo>
                      <a:cubicBezTo>
                        <a:pt x="768" y="352"/>
                        <a:pt x="744" y="344"/>
                        <a:pt x="728" y="344"/>
                      </a:cubicBezTo>
                      <a:cubicBezTo>
                        <a:pt x="712" y="344"/>
                        <a:pt x="696" y="328"/>
                        <a:pt x="680" y="344"/>
                      </a:cubicBezTo>
                      <a:cubicBezTo>
                        <a:pt x="664" y="360"/>
                        <a:pt x="656" y="416"/>
                        <a:pt x="632" y="440"/>
                      </a:cubicBezTo>
                      <a:cubicBezTo>
                        <a:pt x="608" y="464"/>
                        <a:pt x="560" y="472"/>
                        <a:pt x="536" y="488"/>
                      </a:cubicBezTo>
                      <a:cubicBezTo>
                        <a:pt x="512" y="504"/>
                        <a:pt x="496" y="520"/>
                        <a:pt x="488" y="536"/>
                      </a:cubicBezTo>
                      <a:cubicBezTo>
                        <a:pt x="480" y="552"/>
                        <a:pt x="472" y="584"/>
                        <a:pt x="488" y="584"/>
                      </a:cubicBezTo>
                      <a:cubicBezTo>
                        <a:pt x="504" y="584"/>
                        <a:pt x="552" y="544"/>
                        <a:pt x="584" y="536"/>
                      </a:cubicBezTo>
                      <a:cubicBezTo>
                        <a:pt x="616" y="528"/>
                        <a:pt x="648" y="544"/>
                        <a:pt x="680" y="536"/>
                      </a:cubicBezTo>
                      <a:cubicBezTo>
                        <a:pt x="712" y="528"/>
                        <a:pt x="752" y="496"/>
                        <a:pt x="776" y="488"/>
                      </a:cubicBezTo>
                      <a:cubicBezTo>
                        <a:pt x="800" y="480"/>
                        <a:pt x="808" y="480"/>
                        <a:pt x="824" y="488"/>
                      </a:cubicBezTo>
                      <a:cubicBezTo>
                        <a:pt x="840" y="496"/>
                        <a:pt x="872" y="520"/>
                        <a:pt x="872" y="536"/>
                      </a:cubicBezTo>
                      <a:cubicBezTo>
                        <a:pt x="872" y="552"/>
                        <a:pt x="848" y="576"/>
                        <a:pt x="824" y="584"/>
                      </a:cubicBezTo>
                      <a:cubicBezTo>
                        <a:pt x="800" y="592"/>
                        <a:pt x="752" y="576"/>
                        <a:pt x="728" y="584"/>
                      </a:cubicBezTo>
                      <a:cubicBezTo>
                        <a:pt x="704" y="592"/>
                        <a:pt x="688" y="616"/>
                        <a:pt x="680" y="632"/>
                      </a:cubicBezTo>
                      <a:cubicBezTo>
                        <a:pt x="672" y="648"/>
                        <a:pt x="696" y="672"/>
                        <a:pt x="680" y="680"/>
                      </a:cubicBezTo>
                      <a:cubicBezTo>
                        <a:pt x="664" y="688"/>
                        <a:pt x="608" y="680"/>
                        <a:pt x="584" y="680"/>
                      </a:cubicBezTo>
                      <a:cubicBezTo>
                        <a:pt x="560" y="680"/>
                        <a:pt x="536" y="680"/>
                        <a:pt x="536" y="680"/>
                      </a:cubicBezTo>
                      <a:cubicBezTo>
                        <a:pt x="536" y="680"/>
                        <a:pt x="584" y="672"/>
                        <a:pt x="584" y="680"/>
                      </a:cubicBezTo>
                      <a:cubicBezTo>
                        <a:pt x="584" y="688"/>
                        <a:pt x="552" y="728"/>
                        <a:pt x="536" y="728"/>
                      </a:cubicBezTo>
                      <a:cubicBezTo>
                        <a:pt x="520" y="728"/>
                        <a:pt x="520" y="688"/>
                        <a:pt x="488" y="680"/>
                      </a:cubicBezTo>
                      <a:cubicBezTo>
                        <a:pt x="456" y="672"/>
                        <a:pt x="384" y="672"/>
                        <a:pt x="344" y="680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33802" name="Freeform 32"/>
            <p:cNvSpPr>
              <a:spLocks/>
            </p:cNvSpPr>
            <p:nvPr/>
          </p:nvSpPr>
          <p:spPr bwMode="auto">
            <a:xfrm>
              <a:off x="768" y="2968"/>
              <a:ext cx="4406" cy="180"/>
            </a:xfrm>
            <a:custGeom>
              <a:avLst/>
              <a:gdLst>
                <a:gd name="T0" fmla="*/ 0 w 4406"/>
                <a:gd name="T1" fmla="*/ 80 h 180"/>
                <a:gd name="T2" fmla="*/ 274 w 4406"/>
                <a:gd name="T3" fmla="*/ 104 h 180"/>
                <a:gd name="T4" fmla="*/ 662 w 4406"/>
                <a:gd name="T5" fmla="*/ 128 h 180"/>
                <a:gd name="T6" fmla="*/ 1070 w 4406"/>
                <a:gd name="T7" fmla="*/ 162 h 180"/>
                <a:gd name="T8" fmla="*/ 1445 w 4406"/>
                <a:gd name="T9" fmla="*/ 171 h 180"/>
                <a:gd name="T10" fmla="*/ 1637 w 4406"/>
                <a:gd name="T11" fmla="*/ 171 h 180"/>
                <a:gd name="T12" fmla="*/ 1805 w 4406"/>
                <a:gd name="T13" fmla="*/ 114 h 180"/>
                <a:gd name="T14" fmla="*/ 2117 w 4406"/>
                <a:gd name="T15" fmla="*/ 46 h 180"/>
                <a:gd name="T16" fmla="*/ 2515 w 4406"/>
                <a:gd name="T17" fmla="*/ 27 h 180"/>
                <a:gd name="T18" fmla="*/ 3139 w 4406"/>
                <a:gd name="T19" fmla="*/ 3 h 180"/>
                <a:gd name="T20" fmla="*/ 3883 w 4406"/>
                <a:gd name="T21" fmla="*/ 8 h 180"/>
                <a:gd name="T22" fmla="*/ 4406 w 4406"/>
                <a:gd name="T23" fmla="*/ 18 h 1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06"/>
                <a:gd name="T37" fmla="*/ 0 h 180"/>
                <a:gd name="T38" fmla="*/ 4406 w 4406"/>
                <a:gd name="T39" fmla="*/ 180 h 1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06" h="180">
                  <a:moveTo>
                    <a:pt x="0" y="80"/>
                  </a:moveTo>
                  <a:cubicBezTo>
                    <a:pt x="82" y="88"/>
                    <a:pt x="164" y="96"/>
                    <a:pt x="274" y="104"/>
                  </a:cubicBezTo>
                  <a:cubicBezTo>
                    <a:pt x="384" y="112"/>
                    <a:pt x="529" y="118"/>
                    <a:pt x="662" y="128"/>
                  </a:cubicBezTo>
                  <a:cubicBezTo>
                    <a:pt x="795" y="138"/>
                    <a:pt x="940" y="155"/>
                    <a:pt x="1070" y="162"/>
                  </a:cubicBezTo>
                  <a:cubicBezTo>
                    <a:pt x="1200" y="169"/>
                    <a:pt x="1351" y="170"/>
                    <a:pt x="1445" y="171"/>
                  </a:cubicBezTo>
                  <a:cubicBezTo>
                    <a:pt x="1539" y="172"/>
                    <a:pt x="1577" y="180"/>
                    <a:pt x="1637" y="171"/>
                  </a:cubicBezTo>
                  <a:cubicBezTo>
                    <a:pt x="1697" y="162"/>
                    <a:pt x="1725" y="135"/>
                    <a:pt x="1805" y="114"/>
                  </a:cubicBezTo>
                  <a:cubicBezTo>
                    <a:pt x="1885" y="93"/>
                    <a:pt x="1999" y="60"/>
                    <a:pt x="2117" y="46"/>
                  </a:cubicBezTo>
                  <a:cubicBezTo>
                    <a:pt x="2235" y="32"/>
                    <a:pt x="2345" y="34"/>
                    <a:pt x="2515" y="27"/>
                  </a:cubicBezTo>
                  <a:cubicBezTo>
                    <a:pt x="2685" y="20"/>
                    <a:pt x="2911" y="6"/>
                    <a:pt x="3139" y="3"/>
                  </a:cubicBezTo>
                  <a:cubicBezTo>
                    <a:pt x="3367" y="0"/>
                    <a:pt x="3672" y="6"/>
                    <a:pt x="3883" y="8"/>
                  </a:cubicBezTo>
                  <a:cubicBezTo>
                    <a:pt x="4094" y="10"/>
                    <a:pt x="4318" y="16"/>
                    <a:pt x="4406" y="18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027393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385</Words>
  <Application>Microsoft Office PowerPoint</Application>
  <PresentationFormat>Affichage à l'écran (4:3)</PresentationFormat>
  <Paragraphs>81</Paragraphs>
  <Slides>26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Agroforesterie +++</vt:lpstr>
      <vt:lpstr>Présentation PowerPoint</vt:lpstr>
      <vt:lpstr>Présentation PowerPoint</vt:lpstr>
      <vt:lpstr>Paysage : une image positive et sincère de systèmes de production durables</vt:lpstr>
      <vt:lpstr>Présentation PowerPoint</vt:lpstr>
      <vt:lpstr>Présentation PowerPoint</vt:lpstr>
      <vt:lpstr>Rendement et qualité du grain sous l’ombrage de panneaux photovoltaïques (blé dur)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Vers la réduction de l’emploi des pesticides et engrais en agroforesterie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L'arbre au coeur des parcelles cultivées?</dc:title>
  <dc:creator>Christian Dupraz</dc:creator>
  <cp:lastModifiedBy>Christian Dupraz</cp:lastModifiedBy>
  <cp:revision>18</cp:revision>
  <dcterms:created xsi:type="dcterms:W3CDTF">2014-07-29T15:08:21Z</dcterms:created>
  <dcterms:modified xsi:type="dcterms:W3CDTF">2014-11-27T18:08:29Z</dcterms:modified>
</cp:coreProperties>
</file>